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0" r:id="rId1"/>
  </p:sldMasterIdLst>
  <p:notesMasterIdLst>
    <p:notesMasterId r:id="rId50"/>
  </p:notesMasterIdLst>
  <p:handoutMasterIdLst>
    <p:handoutMasterId r:id="rId51"/>
  </p:handoutMasterIdLst>
  <p:sldIdLst>
    <p:sldId id="383" r:id="rId2"/>
    <p:sldId id="384" r:id="rId3"/>
    <p:sldId id="257" r:id="rId4"/>
    <p:sldId id="258" r:id="rId5"/>
    <p:sldId id="385" r:id="rId6"/>
    <p:sldId id="388" r:id="rId7"/>
    <p:sldId id="395" r:id="rId8"/>
    <p:sldId id="389" r:id="rId9"/>
    <p:sldId id="264" r:id="rId10"/>
    <p:sldId id="396" r:id="rId11"/>
    <p:sldId id="266" r:id="rId12"/>
    <p:sldId id="267" r:id="rId13"/>
    <p:sldId id="268" r:id="rId14"/>
    <p:sldId id="269" r:id="rId15"/>
    <p:sldId id="270" r:id="rId16"/>
    <p:sldId id="271" r:id="rId17"/>
    <p:sldId id="272" r:id="rId18"/>
    <p:sldId id="273" r:id="rId19"/>
    <p:sldId id="274" r:id="rId20"/>
    <p:sldId id="276" r:id="rId21"/>
    <p:sldId id="277" r:id="rId22"/>
    <p:sldId id="278" r:id="rId23"/>
    <p:sldId id="279" r:id="rId24"/>
    <p:sldId id="280" r:id="rId25"/>
    <p:sldId id="281" r:id="rId26"/>
    <p:sldId id="282" r:id="rId27"/>
    <p:sldId id="283" r:id="rId28"/>
    <p:sldId id="284" r:id="rId29"/>
    <p:sldId id="285" r:id="rId30"/>
    <p:sldId id="390" r:id="rId31"/>
    <p:sldId id="287" r:id="rId32"/>
    <p:sldId id="288" r:id="rId33"/>
    <p:sldId id="289" r:id="rId34"/>
    <p:sldId id="391" r:id="rId35"/>
    <p:sldId id="291" r:id="rId36"/>
    <p:sldId id="292" r:id="rId37"/>
    <p:sldId id="293" r:id="rId38"/>
    <p:sldId id="294" r:id="rId39"/>
    <p:sldId id="295" r:id="rId40"/>
    <p:sldId id="296" r:id="rId41"/>
    <p:sldId id="297" r:id="rId42"/>
    <p:sldId id="298" r:id="rId43"/>
    <p:sldId id="299" r:id="rId44"/>
    <p:sldId id="300" r:id="rId45"/>
    <p:sldId id="301" r:id="rId46"/>
    <p:sldId id="392" r:id="rId47"/>
    <p:sldId id="394" r:id="rId48"/>
    <p:sldId id="393" r:id="rId49"/>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07" charset="0"/>
        <a:ea typeface="+mn-ea"/>
        <a:cs typeface="+mn-cs"/>
      </a:defRPr>
    </a:lvl1pPr>
    <a:lvl2pPr marL="457200" algn="l" rtl="0" fontAlgn="base">
      <a:spcBef>
        <a:spcPct val="0"/>
      </a:spcBef>
      <a:spcAft>
        <a:spcPct val="0"/>
      </a:spcAft>
      <a:defRPr kern="1200">
        <a:solidFill>
          <a:schemeClr val="tx1"/>
        </a:solidFill>
        <a:latin typeface="Arial" pitchFamily="-107" charset="0"/>
        <a:ea typeface="+mn-ea"/>
        <a:cs typeface="+mn-cs"/>
      </a:defRPr>
    </a:lvl2pPr>
    <a:lvl3pPr marL="914400" algn="l" rtl="0" fontAlgn="base">
      <a:spcBef>
        <a:spcPct val="0"/>
      </a:spcBef>
      <a:spcAft>
        <a:spcPct val="0"/>
      </a:spcAft>
      <a:defRPr kern="1200">
        <a:solidFill>
          <a:schemeClr val="tx1"/>
        </a:solidFill>
        <a:latin typeface="Arial" pitchFamily="-107" charset="0"/>
        <a:ea typeface="+mn-ea"/>
        <a:cs typeface="+mn-cs"/>
      </a:defRPr>
    </a:lvl3pPr>
    <a:lvl4pPr marL="1371600" algn="l" rtl="0" fontAlgn="base">
      <a:spcBef>
        <a:spcPct val="0"/>
      </a:spcBef>
      <a:spcAft>
        <a:spcPct val="0"/>
      </a:spcAft>
      <a:defRPr kern="1200">
        <a:solidFill>
          <a:schemeClr val="tx1"/>
        </a:solidFill>
        <a:latin typeface="Arial" pitchFamily="-107" charset="0"/>
        <a:ea typeface="+mn-ea"/>
        <a:cs typeface="+mn-cs"/>
      </a:defRPr>
    </a:lvl4pPr>
    <a:lvl5pPr marL="1828800" algn="l" rtl="0" fontAlgn="base">
      <a:spcBef>
        <a:spcPct val="0"/>
      </a:spcBef>
      <a:spcAft>
        <a:spcPct val="0"/>
      </a:spcAft>
      <a:defRPr kern="1200">
        <a:solidFill>
          <a:schemeClr val="tx1"/>
        </a:solidFill>
        <a:latin typeface="Arial" pitchFamily="-107" charset="0"/>
        <a:ea typeface="+mn-ea"/>
        <a:cs typeface="+mn-cs"/>
      </a:defRPr>
    </a:lvl5pPr>
    <a:lvl6pPr marL="2286000" algn="l" defTabSz="457200" rtl="0" eaLnBrk="1" latinLnBrk="0" hangingPunct="1">
      <a:defRPr kern="1200">
        <a:solidFill>
          <a:schemeClr val="tx1"/>
        </a:solidFill>
        <a:latin typeface="Arial" pitchFamily="-107" charset="0"/>
        <a:ea typeface="+mn-ea"/>
        <a:cs typeface="+mn-cs"/>
      </a:defRPr>
    </a:lvl6pPr>
    <a:lvl7pPr marL="2743200" algn="l" defTabSz="457200" rtl="0" eaLnBrk="1" latinLnBrk="0" hangingPunct="1">
      <a:defRPr kern="1200">
        <a:solidFill>
          <a:schemeClr val="tx1"/>
        </a:solidFill>
        <a:latin typeface="Arial" pitchFamily="-107" charset="0"/>
        <a:ea typeface="+mn-ea"/>
        <a:cs typeface="+mn-cs"/>
      </a:defRPr>
    </a:lvl7pPr>
    <a:lvl8pPr marL="3200400" algn="l" defTabSz="457200" rtl="0" eaLnBrk="1" latinLnBrk="0" hangingPunct="1">
      <a:defRPr kern="1200">
        <a:solidFill>
          <a:schemeClr val="tx1"/>
        </a:solidFill>
        <a:latin typeface="Arial" pitchFamily="-107" charset="0"/>
        <a:ea typeface="+mn-ea"/>
        <a:cs typeface="+mn-cs"/>
      </a:defRPr>
    </a:lvl8pPr>
    <a:lvl9pPr marL="3657600" algn="l" defTabSz="457200" rtl="0" eaLnBrk="1" latinLnBrk="0" hangingPunct="1">
      <a:defRPr kern="1200">
        <a:solidFill>
          <a:schemeClr val="tx1"/>
        </a:solidFill>
        <a:latin typeface="Arial" pitchFamily="-107" charset="0"/>
        <a:ea typeface="+mn-ea"/>
        <a:cs typeface="+mn-cs"/>
      </a:defRPr>
    </a:lvl9pPr>
  </p:defaultTextStyle>
  <p:extLst>
    <p:ext uri="{521415D9-36F7-43E2-AB2F-B90AF26B5E84}">
      <p14:sectionLst xmlns:p14="http://schemas.microsoft.com/office/powerpoint/2010/main">
        <p14:section name="Default Section" id="{5A7270C8-1170-43C0-9C01-4B2AFC24409C}">
          <p14:sldIdLst>
            <p14:sldId id="383"/>
            <p14:sldId id="384"/>
            <p14:sldId id="257"/>
            <p14:sldId id="258"/>
            <p14:sldId id="385"/>
            <p14:sldId id="388"/>
            <p14:sldId id="395"/>
            <p14:sldId id="389"/>
            <p14:sldId id="264"/>
            <p14:sldId id="396"/>
            <p14:sldId id="266"/>
            <p14:sldId id="267"/>
            <p14:sldId id="268"/>
            <p14:sldId id="269"/>
            <p14:sldId id="270"/>
            <p14:sldId id="271"/>
            <p14:sldId id="272"/>
            <p14:sldId id="273"/>
            <p14:sldId id="274"/>
            <p14:sldId id="276"/>
            <p14:sldId id="277"/>
            <p14:sldId id="278"/>
            <p14:sldId id="279"/>
            <p14:sldId id="280"/>
            <p14:sldId id="281"/>
            <p14:sldId id="282"/>
            <p14:sldId id="283"/>
            <p14:sldId id="284"/>
            <p14:sldId id="285"/>
            <p14:sldId id="390"/>
            <p14:sldId id="287"/>
            <p14:sldId id="288"/>
            <p14:sldId id="289"/>
            <p14:sldId id="391"/>
            <p14:sldId id="291"/>
            <p14:sldId id="292"/>
            <p14:sldId id="293"/>
            <p14:sldId id="294"/>
            <p14:sldId id="295"/>
            <p14:sldId id="296"/>
            <p14:sldId id="297"/>
            <p14:sldId id="298"/>
            <p14:sldId id="299"/>
            <p14:sldId id="300"/>
            <p14:sldId id="301"/>
            <p14:sldId id="392"/>
            <p14:sldId id="394"/>
            <p14:sldId id="3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5064"/>
    <a:srgbClr val="E3A988"/>
    <a:srgbClr val="E39891"/>
    <a:srgbClr val="4E5174"/>
    <a:srgbClr val="354415"/>
    <a:srgbClr val="0A442F"/>
    <a:srgbClr val="9998FF"/>
    <a:srgbClr val="0000FF"/>
    <a:srgbClr val="FF6666"/>
    <a:srgbClr val="4C4C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59" autoAdjust="0"/>
    <p:restoredTop sz="76313" autoAdjust="0"/>
  </p:normalViewPr>
  <p:slideViewPr>
    <p:cSldViewPr>
      <p:cViewPr varScale="1">
        <p:scale>
          <a:sx n="99" d="100"/>
          <a:sy n="99" d="100"/>
        </p:scale>
        <p:origin x="2232"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115" d="100"/>
          <a:sy n="115" d="100"/>
        </p:scale>
        <p:origin x="-1888"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99DDEF9-8F79-3F4A-8C1A-CB2E900DCD92}" type="datetimeFigureOut">
              <a:rPr lang="en-US" smtClean="0"/>
              <a:pPr/>
              <a:t>4/20/2020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C6E06BC-6ADC-E14E-A693-35C906D05F34}" type="slidenum">
              <a:rPr lang="en-US" smtClean="0"/>
              <a:pPr/>
              <a:t>‹#›</a:t>
            </a:fld>
            <a:endParaRPr lang="en-US"/>
          </a:p>
        </p:txBody>
      </p:sp>
    </p:spTree>
    <p:extLst>
      <p:ext uri="{BB962C8B-B14F-4D97-AF65-F5344CB8AC3E}">
        <p14:creationId xmlns:p14="http://schemas.microsoft.com/office/powerpoint/2010/main" val="778425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AU" dirty="0"/>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AU" dirty="0"/>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AU" dirty="0"/>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8560DBF-F109-8946-ADF0-EE66B221E988}" type="slidenum">
              <a:rPr lang="en-AU"/>
              <a:pPr/>
              <a:t>‹#›</a:t>
            </a:fld>
            <a:endParaRPr lang="en-AU" dirty="0"/>
          </a:p>
        </p:txBody>
      </p:sp>
    </p:spTree>
    <p:extLst>
      <p:ext uri="{BB962C8B-B14F-4D97-AF65-F5344CB8AC3E}">
        <p14:creationId xmlns:p14="http://schemas.microsoft.com/office/powerpoint/2010/main" val="347790822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107" charset="0"/>
        <a:ea typeface="+mn-ea"/>
        <a:cs typeface="+mn-cs"/>
      </a:defRPr>
    </a:lvl1pPr>
    <a:lvl2pPr marL="4572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2pPr>
    <a:lvl3pPr marL="9144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3pPr>
    <a:lvl4pPr marL="13716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4pPr>
    <a:lvl5pPr marL="18288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0" i="0" u="none" strike="noStrike" kern="1200" baseline="0" dirty="0">
                <a:solidFill>
                  <a:schemeClr val="tx1"/>
                </a:solidFill>
                <a:latin typeface="Arial" pitchFamily="-107" charset="0"/>
                <a:ea typeface="+mn-ea"/>
                <a:cs typeface="+mn-cs"/>
              </a:rPr>
              <a:t>This chapter provides an overview of computer security. We begin with a discussion</a:t>
            </a:r>
          </a:p>
          <a:p>
            <a:r>
              <a:rPr lang="en-US" sz="1200" b="0" i="0" u="none" strike="noStrike" kern="1200" baseline="0" dirty="0">
                <a:solidFill>
                  <a:schemeClr val="tx1"/>
                </a:solidFill>
                <a:latin typeface="Arial" pitchFamily="-107" charset="0"/>
                <a:ea typeface="+mn-ea"/>
                <a:cs typeface="+mn-cs"/>
              </a:rPr>
              <a:t>of what we mean by computer security. In essence, computer security deals</a:t>
            </a:r>
          </a:p>
          <a:p>
            <a:r>
              <a:rPr lang="en-US" sz="1200" b="0" i="0" u="none" strike="noStrike" kern="1200" baseline="0" dirty="0">
                <a:solidFill>
                  <a:schemeClr val="tx1"/>
                </a:solidFill>
                <a:latin typeface="Arial" pitchFamily="-107" charset="0"/>
                <a:ea typeface="+mn-ea"/>
                <a:cs typeface="+mn-cs"/>
              </a:rPr>
              <a:t>with computer-related assets that are subject to a variety of threats and for which</a:t>
            </a:r>
          </a:p>
          <a:p>
            <a:r>
              <a:rPr lang="en-US" sz="1200" b="0" i="0" u="none" strike="noStrike" kern="1200" baseline="0" dirty="0">
                <a:solidFill>
                  <a:schemeClr val="tx1"/>
                </a:solidFill>
                <a:latin typeface="Arial" pitchFamily="-107" charset="0"/>
                <a:ea typeface="+mn-ea"/>
                <a:cs typeface="+mn-cs"/>
              </a:rPr>
              <a:t>various measures are taken to protect those assets. Accordingly, the next section of</a:t>
            </a:r>
          </a:p>
          <a:p>
            <a:r>
              <a:rPr lang="en-US" sz="1200" b="0" i="0" u="none" strike="noStrike" kern="1200" baseline="0" dirty="0">
                <a:solidFill>
                  <a:schemeClr val="tx1"/>
                </a:solidFill>
                <a:latin typeface="Arial" pitchFamily="-107" charset="0"/>
                <a:ea typeface="+mn-ea"/>
                <a:cs typeface="+mn-cs"/>
              </a:rPr>
              <a:t>this chapter provides a brief overview of the categories of computer-related assets</a:t>
            </a:r>
          </a:p>
          <a:p>
            <a:r>
              <a:rPr lang="en-US" sz="1200" b="0" i="0" u="none" strike="noStrike" kern="1200" baseline="0" dirty="0">
                <a:solidFill>
                  <a:schemeClr val="tx1"/>
                </a:solidFill>
                <a:latin typeface="Arial" pitchFamily="-107" charset="0"/>
                <a:ea typeface="+mn-ea"/>
                <a:cs typeface="+mn-cs"/>
              </a:rPr>
              <a:t>that users and system managers wish to preserve and protect, and a look at the</a:t>
            </a:r>
          </a:p>
          <a:p>
            <a:r>
              <a:rPr lang="en-US" sz="1200" b="0" i="0" u="none" strike="noStrike" kern="1200" baseline="0" dirty="0">
                <a:solidFill>
                  <a:schemeClr val="tx1"/>
                </a:solidFill>
                <a:latin typeface="Arial" pitchFamily="-107" charset="0"/>
                <a:ea typeface="+mn-ea"/>
                <a:cs typeface="+mn-cs"/>
              </a:rPr>
              <a:t>various threats and attacks that can be made on those assets. Then, we survey the</a:t>
            </a:r>
          </a:p>
          <a:p>
            <a:r>
              <a:rPr lang="en-US" sz="1200" b="0" i="0" u="none" strike="noStrike" kern="1200" baseline="0" dirty="0">
                <a:solidFill>
                  <a:schemeClr val="tx1"/>
                </a:solidFill>
                <a:latin typeface="Arial" pitchFamily="-107" charset="0"/>
                <a:ea typeface="+mn-ea"/>
                <a:cs typeface="+mn-cs"/>
              </a:rPr>
              <a:t>measures that can be taken to deal with such threats and attacks. This we do from</a:t>
            </a:r>
          </a:p>
          <a:p>
            <a:r>
              <a:rPr lang="en-US" sz="1200" b="0" i="0" u="none" strike="noStrike" kern="1200" baseline="0" dirty="0">
                <a:solidFill>
                  <a:schemeClr val="tx1"/>
                </a:solidFill>
                <a:latin typeface="Arial" pitchFamily="-107" charset="0"/>
                <a:ea typeface="+mn-ea"/>
                <a:cs typeface="+mn-cs"/>
              </a:rPr>
              <a:t>three different viewpoints, in Sections 1.3 through 1.5. We then lay out in general</a:t>
            </a:r>
          </a:p>
          <a:p>
            <a:r>
              <a:rPr lang="en-US" sz="1200" b="0" i="0" u="none" strike="noStrike" kern="1200" baseline="0" dirty="0">
                <a:solidFill>
                  <a:schemeClr val="tx1"/>
                </a:solidFill>
                <a:latin typeface="Arial" pitchFamily="-107" charset="0"/>
                <a:ea typeface="+mn-ea"/>
                <a:cs typeface="+mn-cs"/>
              </a:rPr>
              <a:t>terms a computer security strategy.</a:t>
            </a:r>
          </a:p>
          <a:p>
            <a:endParaRPr lang="en-US" sz="120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The focus of this chapter, and indeed this book, is on three fundamental</a:t>
            </a:r>
          </a:p>
          <a:p>
            <a:r>
              <a:rPr lang="en-US" sz="1200" b="0" kern="1200" baseline="0" dirty="0">
                <a:solidFill>
                  <a:schemeClr val="tx1"/>
                </a:solidFill>
                <a:latin typeface="Arial" pitchFamily="-107" charset="0"/>
                <a:ea typeface="+mn-ea"/>
                <a:cs typeface="+mn-cs"/>
              </a:rPr>
              <a:t>questions:</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1. What assets do we need to protect?</a:t>
            </a:r>
          </a:p>
          <a:p>
            <a:r>
              <a:rPr lang="en-US" sz="1200" b="0" kern="1200" baseline="0" dirty="0">
                <a:solidFill>
                  <a:schemeClr val="tx1"/>
                </a:solidFill>
                <a:latin typeface="Arial" pitchFamily="-107" charset="0"/>
                <a:ea typeface="+mn-ea"/>
                <a:cs typeface="+mn-cs"/>
              </a:rPr>
              <a:t>2. How are those assets threatened?</a:t>
            </a:r>
          </a:p>
          <a:p>
            <a:r>
              <a:rPr lang="en-US" sz="1200" b="0" kern="1200" baseline="0" dirty="0">
                <a:solidFill>
                  <a:schemeClr val="tx1"/>
                </a:solidFill>
                <a:latin typeface="Arial" pitchFamily="-107" charset="0"/>
                <a:ea typeface="+mn-ea"/>
                <a:cs typeface="+mn-cs"/>
              </a:rPr>
              <a:t>3. What can we do to counter those threats?</a:t>
            </a:r>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109888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2" name="Shape 13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marL="0" marR="0" lvl="0" indent="0" algn="l" defTabSz="914400" rtl="0" eaLnBrk="1" fontAlgn="base" latinLnBrk="0" hangingPunct="1">
              <a:lnSpc>
                <a:spcPct val="100000"/>
              </a:lnSpc>
              <a:spcBef>
                <a:spcPts val="0"/>
              </a:spcBef>
              <a:spcAft>
                <a:spcPct val="0"/>
              </a:spcAft>
              <a:buClrTx/>
              <a:buSzTx/>
              <a:buFontTx/>
              <a:buNone/>
              <a:tabLst/>
              <a:defRPr/>
            </a:pPr>
            <a:r>
              <a:rPr lang="en-US" dirty="0"/>
              <a:t>Other important </a:t>
            </a:r>
            <a:r>
              <a:rPr lang="en-US" dirty="0" err="1"/>
              <a:t>IPSec</a:t>
            </a:r>
            <a:r>
              <a:rPr lang="en-US" dirty="0"/>
              <a:t> information in the AH header includes the security parameter index and the sequence number, and again, we will discuss these shortly.</a:t>
            </a:r>
          </a:p>
          <a:p>
            <a:pPr>
              <a:spcBef>
                <a:spcPts val="0"/>
              </a:spcBef>
              <a:buNone/>
            </a:pPr>
            <a:endParaRPr dirty="0"/>
          </a:p>
        </p:txBody>
      </p:sp>
      <p:sp>
        <p:nvSpPr>
          <p:cNvPr id="133" name="Shape 13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14</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9" name="Shape 13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lang="en-US" sz="1200" dirty="0">
              <a:solidFill>
                <a:schemeClr val="dk1"/>
              </a:solidFill>
            </a:endParaRPr>
          </a:p>
        </p:txBody>
      </p:sp>
      <p:sp>
        <p:nvSpPr>
          <p:cNvPr id="140" name="Shape 14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15</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2" name="Shape 15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b="1" dirty="0"/>
              <a:t>QUIZ:</a:t>
            </a:r>
          </a:p>
          <a:p>
            <a:pPr lvl="0" rtl="0">
              <a:spcBef>
                <a:spcPts val="0"/>
              </a:spcBef>
              <a:buNone/>
            </a:pPr>
            <a:r>
              <a:rPr lang="en-US" dirty="0"/>
              <a:t>Discuss</a:t>
            </a:r>
          </a:p>
          <a:p>
            <a:pPr lvl="0" rtl="0">
              <a:spcBef>
                <a:spcPts val="0"/>
              </a:spcBef>
              <a:buClr>
                <a:srgbClr val="000000"/>
              </a:buClr>
              <a:buFont typeface="Arial"/>
              <a:buNone/>
            </a:pPr>
            <a:endParaRPr dirty="0"/>
          </a:p>
          <a:p>
            <a:pPr lvl="0" rtl="0">
              <a:spcBef>
                <a:spcPts val="0"/>
              </a:spcBef>
              <a:buNone/>
            </a:pPr>
            <a:r>
              <a:rPr lang="en-US" dirty="0"/>
              <a:t>---</a:t>
            </a:r>
          </a:p>
          <a:p>
            <a:pPr lvl="0" rtl="0">
              <a:spcBef>
                <a:spcPts val="0"/>
              </a:spcBef>
              <a:buNone/>
            </a:pPr>
            <a:endParaRPr dirty="0"/>
          </a:p>
          <a:p>
            <a:pPr lvl="0" rtl="0">
              <a:spcBef>
                <a:spcPts val="0"/>
              </a:spcBef>
              <a:buNone/>
            </a:pPr>
            <a:r>
              <a:rPr lang="en-US" b="1" dirty="0"/>
              <a:t>SOLUTION: </a:t>
            </a:r>
          </a:p>
          <a:p>
            <a:pPr lvl="0" rtl="0">
              <a:spcBef>
                <a:spcPts val="0"/>
              </a:spcBef>
              <a:buNone/>
            </a:pPr>
            <a:r>
              <a:rPr lang="en-US" dirty="0"/>
              <a:t>Discuss </a:t>
            </a:r>
            <a:r>
              <a:rPr lang="en-US" sz="1200" dirty="0">
                <a:solidFill>
                  <a:schemeClr val="dk1"/>
                </a:solidFill>
              </a:rPr>
              <a:t>1. T. 2. F. 3. T. 4. T</a:t>
            </a:r>
          </a:p>
        </p:txBody>
      </p:sp>
      <p:sp>
        <p:nvSpPr>
          <p:cNvPr id="153" name="Shape 15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16</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0" name="Shape 16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sz="1200" dirty="0"/>
              <a:t>We have discussed that for two parties to communicate securely, they typically need to use a security protocol that performs mutual authentication and key exchange. </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For two end-hosts or two gateways to use </a:t>
            </a:r>
            <a:r>
              <a:rPr lang="en-US" sz="1200" dirty="0" err="1"/>
              <a:t>IPSec</a:t>
            </a:r>
            <a:r>
              <a:rPr lang="en-US" sz="1200" dirty="0"/>
              <a:t> for secure connections over the Internet, the security protocol is the Internet Key Exchange, or, IKE, protocol.</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This protocol allows the two parties to decide the security policies for the traffic between them, and agree on a set of security parameters, e.g., AH, or ESP, and which cryptographic algorithms for encryption or hashing.</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The protocol also</a:t>
            </a:r>
            <a:endParaRPr dirty="0"/>
          </a:p>
        </p:txBody>
      </p:sp>
      <p:sp>
        <p:nvSpPr>
          <p:cNvPr id="161" name="Shape 16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17</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7" name="Shape 16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The security parameters for a type of traffic, e.g., all http connections from host A to B, are described in a Security Association. </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It is asymmetric. For example, for a TCP connection between A and B, we need one SA for traffic from A to B, and another SA for traffic from B to A.</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 host will need many SAs, and it uses an SA database to store them, so each SA has a unique index, And this is the security parameter index, or SPI. It is included in an outgoing packet, so that the receiver can use it to look up the SA to </a:t>
            </a:r>
            <a:r>
              <a:rPr lang="en-US" sz="1200" dirty="0" err="1">
                <a:solidFill>
                  <a:schemeClr val="dk1"/>
                </a:solidFill>
              </a:rPr>
              <a:t>unprocess</a:t>
            </a:r>
            <a:r>
              <a:rPr lang="en-US" sz="1200" dirty="0">
                <a:solidFill>
                  <a:schemeClr val="dk1"/>
                </a:solidFill>
              </a:rPr>
              <a:t>, e.g., decrypt the packet. For example, when A &amp; B agree on the security parameters, both side will store the same SA to describe these parameters, and the unique index for B’s copy of SA is sent to A so that A can store this SPI in its SA. Then when A processes the packet, it uses the parameters defined in this SA and also includes this SPI.</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The security parameters define the security mechanisms, and they are determined by security policies, which are stored in a policy database.</a:t>
            </a:r>
          </a:p>
          <a:p>
            <a:pPr>
              <a:spcBef>
                <a:spcPts val="0"/>
              </a:spcBef>
              <a:buNone/>
            </a:pPr>
            <a:endParaRPr dirty="0"/>
          </a:p>
        </p:txBody>
      </p:sp>
      <p:sp>
        <p:nvSpPr>
          <p:cNvPr id="168" name="Shape 16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4" name="Shape 17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dirty="0">
                <a:solidFill>
                  <a:schemeClr val="dk1"/>
                </a:solidFill>
              </a:rPr>
              <a:t> (like a table key)</a:t>
            </a:r>
            <a:endParaRPr lang="en-US" sz="1200" dirty="0">
              <a:solidFill>
                <a:schemeClr val="dk1"/>
              </a:solidFill>
            </a:endParaRPr>
          </a:p>
        </p:txBody>
      </p:sp>
      <p:sp>
        <p:nvSpPr>
          <p:cNvPr id="175" name="Shape 17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19</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3" name="Shape 19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Let’s discuss an example of SPD and SADB:</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Recall the tunnel and transport modes…</a:t>
            </a:r>
          </a:p>
        </p:txBody>
      </p:sp>
      <p:sp>
        <p:nvSpPr>
          <p:cNvPr id="194" name="Shape 19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20</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203" name="Shape 20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21</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0" name="Shape 21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dirty="0"/>
              <a:t>Since C is the gateway of the subnet that A belongs to, C’s SPD stores this policy,</a:t>
            </a:r>
            <a:endParaRPr dirty="0"/>
          </a:p>
        </p:txBody>
      </p:sp>
      <p:sp>
        <p:nvSpPr>
          <p:cNvPr id="211" name="Shape 21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22</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7" name="Shape 21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Here is a figure showing the processing of outbound traffic:</a:t>
            </a:r>
          </a:p>
          <a:p>
            <a:pPr lvl="0" rtl="0">
              <a:spcBef>
                <a:spcPts val="0"/>
              </a:spcBef>
              <a:buClr>
                <a:schemeClr val="dk1"/>
              </a:buClr>
              <a:buFont typeface="Arial"/>
              <a:buNone/>
            </a:pPr>
            <a:endParaRPr sz="1200" dirty="0">
              <a:solidFill>
                <a:schemeClr val="dk1"/>
              </a:solidFill>
            </a:endParaRPr>
          </a:p>
        </p:txBody>
      </p:sp>
      <p:sp>
        <p:nvSpPr>
          <p:cNvPr id="218" name="Shape 21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
        <p:cNvGrpSpPr/>
        <p:nvPr/>
      </p:nvGrpSpPr>
      <p:grpSpPr>
        <a:xfrm>
          <a:off x="0" y="0"/>
          <a:ext cx="0" cy="0"/>
          <a:chOff x="0" y="0"/>
          <a:chExt cx="0" cy="0"/>
        </a:xfrm>
      </p:grpSpPr>
      <p:sp>
        <p:nvSpPr>
          <p:cNvPr id="29" name="Shape 2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0" name="Shape 3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Times New Roman"/>
              <a:buNone/>
            </a:pPr>
            <a:r>
              <a:rPr lang="en-US" sz="1200"/>
              <a:t>A critical weakness of IPv4 is that there is no authentication of the source IP address. That is, if Alice receives a packet with Bob’s source IP address, Alice can not be sure that the packet is really from Bob. In practice, IP spoofing is a common technique used in cyber attacks. For example, bots in a botnet can send a DNS query to DNS servers asking the full TXT record of a domain, by spoofing the source IP address of a victim web site. As a result, the response from the DNS servers, which can amount to a very large volume of data, is sent to the victim web site, resulting in a denial-of-service at the site.</a:t>
            </a:r>
          </a:p>
          <a:p>
            <a:pPr>
              <a:spcBef>
                <a:spcPts val="0"/>
              </a:spcBef>
              <a:buNone/>
            </a:pPr>
            <a:endParaRPr/>
          </a:p>
        </p:txBody>
      </p:sp>
      <p:sp>
        <p:nvSpPr>
          <p:cNvPr id="31" name="Shape 3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4" name="Shape 22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225" name="Shape 22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24</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3" name="Shape 23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More specifically, </a:t>
            </a:r>
            <a:endParaRPr dirty="0"/>
          </a:p>
        </p:txBody>
      </p:sp>
      <p:sp>
        <p:nvSpPr>
          <p:cNvPr id="234" name="Shape 23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25</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6" name="Shape 24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b="1" dirty="0"/>
              <a:t>QUIZ:</a:t>
            </a:r>
          </a:p>
          <a:p>
            <a:pPr lvl="0" rtl="0">
              <a:spcBef>
                <a:spcPts val="0"/>
              </a:spcBef>
              <a:buNone/>
            </a:pPr>
            <a:r>
              <a:rPr lang="en-US" dirty="0"/>
              <a:t>Discuss</a:t>
            </a:r>
          </a:p>
          <a:p>
            <a:pPr lvl="0" rtl="0">
              <a:spcBef>
                <a:spcPts val="0"/>
              </a:spcBef>
              <a:buClr>
                <a:srgbClr val="000000"/>
              </a:buClr>
              <a:buFont typeface="Arial"/>
              <a:buNone/>
            </a:pPr>
            <a:endParaRPr dirty="0"/>
          </a:p>
          <a:p>
            <a:pPr lvl="0" rtl="0">
              <a:spcBef>
                <a:spcPts val="0"/>
              </a:spcBef>
              <a:buNone/>
            </a:pPr>
            <a:r>
              <a:rPr lang="en-US" dirty="0"/>
              <a:t>---</a:t>
            </a:r>
          </a:p>
          <a:p>
            <a:pPr lvl="0" rtl="0">
              <a:spcBef>
                <a:spcPts val="0"/>
              </a:spcBef>
              <a:buNone/>
            </a:pPr>
            <a:endParaRPr dirty="0"/>
          </a:p>
          <a:p>
            <a:pPr lvl="0" rtl="0">
              <a:spcBef>
                <a:spcPts val="0"/>
              </a:spcBef>
              <a:buNone/>
            </a:pPr>
            <a:r>
              <a:rPr lang="en-US" b="1" dirty="0"/>
              <a:t>SOLUTION:</a:t>
            </a:r>
          </a:p>
          <a:p>
            <a:pPr lvl="0" rtl="0">
              <a:spcBef>
                <a:spcPts val="0"/>
              </a:spcBef>
              <a:buNone/>
            </a:pPr>
            <a:r>
              <a:rPr lang="en-US" sz="1200" dirty="0">
                <a:solidFill>
                  <a:schemeClr val="dk1"/>
                </a:solidFill>
              </a:rPr>
              <a:t>1. F. 2. T. 3. F 4. T.</a:t>
            </a:r>
          </a:p>
        </p:txBody>
      </p:sp>
      <p:sp>
        <p:nvSpPr>
          <p:cNvPr id="247" name="Shape 24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26</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4" name="Shape 25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sz="1200" dirty="0"/>
              <a:t>The Internet Key Exchange protocol, or, IKE, is for this purpose. </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The protocol works in two phases: the first is to establish an IKE SA because the negotiation of SA should itself be protected. The IKE SA can be used to protect the negotiations of multiple </a:t>
            </a:r>
            <a:r>
              <a:rPr lang="en-US" sz="1200" dirty="0" err="1"/>
              <a:t>IPSec</a:t>
            </a:r>
            <a:r>
              <a:rPr lang="en-US" sz="1200" dirty="0"/>
              <a:t> SAs, and it is bidirectional, </a:t>
            </a:r>
            <a:endParaRPr lang="en-US" dirty="0"/>
          </a:p>
          <a:p>
            <a:pPr marL="257175" indent="-157163">
              <a:lnSpc>
                <a:spcPct val="90000"/>
              </a:lnSpc>
              <a:spcBef>
                <a:spcPts val="420"/>
              </a:spcBef>
              <a:buClr>
                <a:schemeClr val="dk1"/>
              </a:buClr>
            </a:pPr>
            <a:r>
              <a:rPr lang="en-US" sz="1200" dirty="0">
                <a:solidFill>
                  <a:schemeClr val="dk1"/>
                </a:solidFill>
              </a:rPr>
              <a:t>Used when an </a:t>
            </a:r>
            <a:r>
              <a:rPr lang="en-US" sz="1200" b="1" dirty="0">
                <a:solidFill>
                  <a:srgbClr val="6699FF"/>
                </a:solidFill>
              </a:rPr>
              <a:t>outbound packet requires</a:t>
            </a:r>
            <a:br>
              <a:rPr lang="en-US" sz="1200" b="1" dirty="0">
                <a:solidFill>
                  <a:srgbClr val="6699FF"/>
                </a:solidFill>
              </a:rPr>
            </a:br>
            <a:r>
              <a:rPr lang="en-US" sz="1200" b="1" dirty="0" err="1">
                <a:solidFill>
                  <a:srgbClr val="6699FF"/>
                </a:solidFill>
              </a:rPr>
              <a:t>IPSec</a:t>
            </a:r>
            <a:r>
              <a:rPr lang="en-US" sz="1200" b="1" dirty="0">
                <a:solidFill>
                  <a:srgbClr val="6699FF"/>
                </a:solidFill>
              </a:rPr>
              <a:t> but does not yet have an SA </a:t>
            </a:r>
            <a:r>
              <a:rPr lang="en-US" sz="1200" dirty="0"/>
              <a:t>IKE SA used to define encryption &amp; authentication of</a:t>
            </a:r>
          </a:p>
          <a:p>
            <a:pPr marL="257175" indent="-157163">
              <a:lnSpc>
                <a:spcPct val="90000"/>
              </a:lnSpc>
              <a:spcBef>
                <a:spcPts val="420"/>
              </a:spcBef>
              <a:buClr>
                <a:srgbClr val="6B9462"/>
              </a:buClr>
            </a:pPr>
            <a:r>
              <a:rPr lang="en-US" sz="1200" dirty="0"/>
              <a:t>Multiple </a:t>
            </a:r>
            <a:r>
              <a:rPr lang="en-US" sz="1200" dirty="0" err="1"/>
              <a:t>IPSec</a:t>
            </a:r>
            <a:r>
              <a:rPr lang="en-US" sz="1200" dirty="0"/>
              <a:t> SAs can be established with one IKE SA</a:t>
            </a:r>
          </a:p>
          <a:p>
            <a:pPr marL="0" marR="0" lvl="0" indent="0" algn="l" defTabSz="914400" rtl="0" eaLnBrk="1" fontAlgn="base" latinLnBrk="0" hangingPunct="1">
              <a:lnSpc>
                <a:spcPct val="100000"/>
              </a:lnSpc>
              <a:spcBef>
                <a:spcPts val="0"/>
              </a:spcBef>
              <a:spcAft>
                <a:spcPct val="0"/>
              </a:spcAft>
              <a:buClrTx/>
              <a:buSzTx/>
              <a:buFontTx/>
              <a:buNone/>
              <a:tabLst/>
              <a:defRPr/>
            </a:pPr>
            <a:endParaRPr lang="en-US" sz="1200" b="1" dirty="0">
              <a:solidFill>
                <a:srgbClr val="6699FF"/>
              </a:solidFill>
            </a:endParaRPr>
          </a:p>
          <a:p>
            <a:pPr>
              <a:spcBef>
                <a:spcPts val="0"/>
              </a:spcBef>
              <a:buNone/>
            </a:pPr>
            <a:endParaRPr dirty="0"/>
          </a:p>
        </p:txBody>
      </p:sp>
      <p:sp>
        <p:nvSpPr>
          <p:cNvPr id="255" name="Shape 25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27</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62" name="Shape 26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sz="1200" dirty="0"/>
              <a:t>In IKE phase I, Then they establish a shared secret, for example, they can use Diffie-Hellman.</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To prevent man-in-the-middle, or more generally, to authenticate the shared secret, both sides can use either a pre-shared key or digital signatures.</a:t>
            </a:r>
          </a:p>
          <a:p>
            <a:pPr>
              <a:spcBef>
                <a:spcPts val="0"/>
              </a:spcBef>
              <a:buNone/>
            </a:pPr>
            <a:endParaRPr dirty="0"/>
          </a:p>
        </p:txBody>
      </p:sp>
      <p:sp>
        <p:nvSpPr>
          <p:cNvPr id="263" name="Shape 26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28</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69" name="Shape 26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Here is an example of IKE Phase I. Both sides have a </a:t>
            </a:r>
            <a:r>
              <a:rPr lang="en-US" sz="1200" dirty="0" err="1">
                <a:solidFill>
                  <a:schemeClr val="dk1"/>
                </a:solidFill>
              </a:rPr>
              <a:t>preshared</a:t>
            </a:r>
            <a:r>
              <a:rPr lang="en-US" sz="1200" dirty="0">
                <a:solidFill>
                  <a:schemeClr val="dk1"/>
                </a:solidFill>
              </a:rPr>
              <a:t> secret, and they use Diffie-Hellman to establish a new shared key, and use the </a:t>
            </a:r>
            <a:r>
              <a:rPr lang="en-US" sz="1200" dirty="0" err="1">
                <a:solidFill>
                  <a:schemeClr val="dk1"/>
                </a:solidFill>
              </a:rPr>
              <a:t>preshared</a:t>
            </a:r>
            <a:r>
              <a:rPr lang="en-US" sz="1200" dirty="0">
                <a:solidFill>
                  <a:schemeClr val="dk1"/>
                </a:solidFill>
              </a:rPr>
              <a:t> key to authenticate this newly established shared key. Here is how it works.</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First, the initiator sends to the responder the crypto that is proposes to use along with a cookie, which can be easily computed by the initiator and easily verify by the responder, such </a:t>
            </a:r>
            <a:r>
              <a:rPr lang="en-US" sz="1200" dirty="0" err="1">
                <a:solidFill>
                  <a:schemeClr val="dk1"/>
                </a:solidFill>
              </a:rPr>
              <a:t>asf</a:t>
            </a:r>
            <a:r>
              <a:rPr lang="en-US" sz="1200" dirty="0">
                <a:solidFill>
                  <a:schemeClr val="dk1"/>
                </a:solidFill>
              </a:rPr>
              <a:t> the initiator’s IP address and the current timestamp together. The cookie is used to prove that the initiator has done some computation and is serious about following through the protocol. Cookies in general are used to mitigate denial-of-service attacks where an initiator  can send a lot of requests to a responder at no or little cost. The responder sends back its choice of crypto algorithms and its own cookie.</a:t>
            </a:r>
          </a:p>
          <a:p>
            <a:pPr lvl="0" rtl="0">
              <a:spcBef>
                <a:spcPts val="0"/>
              </a:spcBef>
              <a:buNone/>
            </a:pPr>
            <a:endParaRPr sz="1200" dirty="0">
              <a:solidFill>
                <a:schemeClr val="dk1"/>
              </a:solidFill>
            </a:endParaRPr>
          </a:p>
          <a:p>
            <a:pPr lvl="0" rtl="0">
              <a:spcBef>
                <a:spcPts val="0"/>
              </a:spcBef>
              <a:buNone/>
            </a:pPr>
            <a:r>
              <a:rPr lang="en-US" sz="1200" dirty="0">
                <a:solidFill>
                  <a:schemeClr val="dk1"/>
                </a:solidFill>
              </a:rPr>
              <a:t>----</a:t>
            </a:r>
          </a:p>
          <a:p>
            <a:pPr lvl="0" rtl="0">
              <a:spcBef>
                <a:spcPts val="0"/>
              </a:spcBef>
              <a:buNone/>
            </a:pPr>
            <a:endParaRPr sz="1200" dirty="0">
              <a:solidFill>
                <a:schemeClr val="dk1"/>
              </a:solidFill>
            </a:endParaRPr>
          </a:p>
          <a:p>
            <a:pPr lvl="0" rtl="0">
              <a:spcBef>
                <a:spcPts val="0"/>
              </a:spcBef>
              <a:buNone/>
            </a:pPr>
            <a:r>
              <a:rPr lang="en-US" sz="1200" dirty="0">
                <a:solidFill>
                  <a:schemeClr val="dk1"/>
                </a:solidFill>
              </a:rPr>
              <a:t>Second, the initiator and the responder exchange the public components of the Diffie-Hellman Key Exchange along with their nonce values.</a:t>
            </a:r>
          </a:p>
          <a:p>
            <a:pPr lvl="0" rtl="0">
              <a:spcBef>
                <a:spcPts val="0"/>
              </a:spcBef>
              <a:buNone/>
            </a:pPr>
            <a:endParaRPr sz="1200" dirty="0">
              <a:solidFill>
                <a:schemeClr val="dk1"/>
              </a:solidFill>
            </a:endParaRPr>
          </a:p>
          <a:p>
            <a:pPr lvl="0" rtl="0">
              <a:spcBef>
                <a:spcPts val="0"/>
              </a:spcBef>
              <a:buNone/>
            </a:pPr>
            <a:r>
              <a:rPr lang="en-US" sz="1200" dirty="0">
                <a:solidFill>
                  <a:schemeClr val="dk1"/>
                </a:solidFill>
              </a:rPr>
              <a:t>----</a:t>
            </a:r>
          </a:p>
          <a:p>
            <a:pPr lvl="0" rtl="0">
              <a:spcBef>
                <a:spcPts val="0"/>
              </a:spcBef>
              <a:buNone/>
            </a:pPr>
            <a:endParaRPr sz="1200" dirty="0">
              <a:solidFill>
                <a:schemeClr val="dk1"/>
              </a:solidFill>
            </a:endParaRPr>
          </a:p>
          <a:p>
            <a:pPr lvl="0" rtl="0">
              <a:spcBef>
                <a:spcPts val="0"/>
              </a:spcBef>
              <a:buNone/>
            </a:pPr>
            <a:r>
              <a:rPr lang="en-US" sz="1200" dirty="0">
                <a:solidFill>
                  <a:schemeClr val="dk1"/>
                </a:solidFill>
              </a:rPr>
              <a:t>Third, both the initiator and responder compute the same shared key according to Diffie-Hellman Key Exchange, and other keys for the IKE SA.</a:t>
            </a:r>
          </a:p>
          <a:p>
            <a:pPr lvl="0" rtl="0">
              <a:spcBef>
                <a:spcPts val="0"/>
              </a:spcBef>
              <a:buNone/>
            </a:pPr>
            <a:endParaRPr sz="1200" dirty="0">
              <a:solidFill>
                <a:schemeClr val="dk1"/>
              </a:solidFill>
            </a:endParaRPr>
          </a:p>
          <a:p>
            <a:pPr lvl="0" rtl="0">
              <a:spcBef>
                <a:spcPts val="0"/>
              </a:spcBef>
              <a:buNone/>
            </a:pPr>
            <a:r>
              <a:rPr lang="en-US" sz="1200" dirty="0">
                <a:solidFill>
                  <a:schemeClr val="dk1"/>
                </a:solidFill>
              </a:rPr>
              <a:t>----</a:t>
            </a:r>
          </a:p>
          <a:p>
            <a:pPr rtl="0">
              <a:spcBef>
                <a:spcPts val="0"/>
              </a:spcBef>
              <a:buNone/>
            </a:pPr>
            <a:endParaRPr sz="1200" dirty="0">
              <a:solidFill>
                <a:schemeClr val="dk1"/>
              </a:solidFill>
            </a:endParaRPr>
          </a:p>
          <a:p>
            <a:pPr>
              <a:spcBef>
                <a:spcPts val="0"/>
              </a:spcBef>
              <a:buNone/>
            </a:pPr>
            <a:r>
              <a:rPr lang="en-US" sz="1200" dirty="0">
                <a:solidFill>
                  <a:schemeClr val="dk1"/>
                </a:solidFill>
              </a:rPr>
              <a:t>Fourth, they then exchange hash values to authenticate the newly established key using their pre-shared secret key. The hash is computed using the information they have exchanged along with the </a:t>
            </a:r>
            <a:r>
              <a:rPr lang="en-US" sz="1200" dirty="0" err="1">
                <a:solidFill>
                  <a:schemeClr val="dk1"/>
                </a:solidFill>
              </a:rPr>
              <a:t>preshared</a:t>
            </a:r>
            <a:r>
              <a:rPr lang="en-US" sz="1200" dirty="0">
                <a:solidFill>
                  <a:schemeClr val="dk1"/>
                </a:solidFill>
              </a:rPr>
              <a:t> key.</a:t>
            </a:r>
          </a:p>
        </p:txBody>
      </p:sp>
      <p:sp>
        <p:nvSpPr>
          <p:cNvPr id="270" name="Shape 27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29</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86" name="Shape 28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sz="1200"/>
              <a:t>Based on the information exchanged between the initiator and responder as well as their pre-shared secret key, they can both compute the following using a pseudo-random function. The PRF can be built using HMAC-SHA-1 to generate a pseudorandom bit stream. Recall that HMAC-SHA-1 takes a message (block of data) and a key of length at least 160 bits and produces a 160-bit hash value. SHA-1 has the property that the change of a single bit of the input produces a new hash value with no apparent connection to the preceding hash value. This property is the basis for pseudorandom number generation.</a:t>
            </a:r>
          </a:p>
          <a:p>
            <a:pPr rtl="0">
              <a:spcBef>
                <a:spcPts val="0"/>
              </a:spcBef>
              <a:buNone/>
            </a:pPr>
            <a:endParaRPr sz="1200"/>
          </a:p>
          <a:p>
            <a:pPr lvl="0" rtl="0">
              <a:spcBef>
                <a:spcPts val="0"/>
              </a:spcBef>
              <a:buClr>
                <a:srgbClr val="000000"/>
              </a:buClr>
              <a:buSzPct val="25000"/>
              <a:buFont typeface="Arial"/>
              <a:buNone/>
            </a:pPr>
            <a:r>
              <a:rPr lang="en-US" sz="1200"/>
              <a:t>First, they compute a root secret, SKEYID, using the pre-shared key and the nonce values.</a:t>
            </a:r>
          </a:p>
          <a:p>
            <a:pPr lvl="0" rtl="0">
              <a:spcBef>
                <a:spcPts val="0"/>
              </a:spcBef>
              <a:buClr>
                <a:srgbClr val="000000"/>
              </a:buClr>
              <a:buFont typeface="Arial"/>
              <a:buNone/>
            </a:pPr>
            <a:endParaRPr sz="1200"/>
          </a:p>
          <a:p>
            <a:pPr lvl="0" rtl="0">
              <a:spcBef>
                <a:spcPts val="0"/>
              </a:spcBef>
              <a:buClr>
                <a:srgbClr val="000000"/>
              </a:buClr>
              <a:buSzPct val="25000"/>
              <a:buFont typeface="Arial"/>
              <a:buNone/>
            </a:pPr>
            <a:r>
              <a:rPr lang="en-US" sz="1200"/>
              <a:t>Second, they can compute a shared secret key k according to Difffie-Hellman, a shared key SKEYID_d based the root secret, k, and the cookies. This SKEYID_d can be used to derive keys used in IPSec SAs.</a:t>
            </a:r>
          </a:p>
          <a:p>
            <a:pPr lvl="0" rtl="0">
              <a:spcBef>
                <a:spcPts val="0"/>
              </a:spcBef>
              <a:buClr>
                <a:srgbClr val="000000"/>
              </a:buClr>
              <a:buFont typeface="Arial"/>
              <a:buNone/>
            </a:pPr>
            <a:endParaRPr sz="1200"/>
          </a:p>
          <a:p>
            <a:pPr lvl="0" rtl="0">
              <a:spcBef>
                <a:spcPts val="0"/>
              </a:spcBef>
              <a:buClr>
                <a:srgbClr val="000000"/>
              </a:buClr>
              <a:buSzPct val="25000"/>
              <a:buFont typeface="Arial"/>
              <a:buNone/>
            </a:pPr>
            <a:r>
              <a:rPr lang="en-US" sz="1200"/>
              <a:t>Then the keys for IKE message authentication and encryption are derived.</a:t>
            </a:r>
          </a:p>
          <a:p>
            <a:pPr rtl="0">
              <a:spcBef>
                <a:spcPts val="0"/>
              </a:spcBef>
              <a:buNone/>
            </a:pPr>
            <a:endParaRPr sz="1200"/>
          </a:p>
          <a:p>
            <a:pPr>
              <a:spcBef>
                <a:spcPts val="0"/>
              </a:spcBef>
              <a:buNone/>
            </a:pPr>
            <a:endParaRPr/>
          </a:p>
        </p:txBody>
      </p:sp>
      <p:sp>
        <p:nvSpPr>
          <p:cNvPr id="287" name="Shape 28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3" name="Shape 29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Finally, they each computes a hash value using the root secret, which is based on their pre-shared key and the nonce values, and other information they have exchanged including the public messages of the Diffie-Hellman key exchange, the cookies, the crypto information negotiated, and IDs.</a:t>
            </a:r>
          </a:p>
          <a:p>
            <a:pPr lvl="0" rtl="0">
              <a:spcBef>
                <a:spcPts val="0"/>
              </a:spcBef>
              <a:buClr>
                <a:schemeClr val="dk1"/>
              </a:buClr>
              <a:buFont typeface="Arial"/>
              <a:buNone/>
            </a:pPr>
            <a:endParaRPr sz="1200" dirty="0">
              <a:solidFill>
                <a:schemeClr val="dk1"/>
              </a:solidFill>
            </a:endParaRPr>
          </a:p>
          <a:p>
            <a:pPr>
              <a:spcBef>
                <a:spcPts val="0"/>
              </a:spcBef>
              <a:buNone/>
            </a:pPr>
            <a:endParaRPr dirty="0"/>
          </a:p>
        </p:txBody>
      </p:sp>
      <p:sp>
        <p:nvSpPr>
          <p:cNvPr id="294" name="Shape 29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32</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01" name="Shape 301"/>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The IKE Phase II deals with setting up IPSec SA, which is a one-way association, but multiple IPSec SAs can be negotiated with the protection of the same IKE SA established in Phase I.</a:t>
            </a:r>
          </a:p>
          <a:p>
            <a:pPr lvl="0" rtl="0">
              <a:spcBef>
                <a:spcPts val="0"/>
              </a:spcBef>
              <a:buClr>
                <a:schemeClr val="dk1"/>
              </a:buClr>
              <a:buFont typeface="Arial"/>
              <a:buNone/>
            </a:pPr>
            <a:endParaRPr sz="1200">
              <a:solidFill>
                <a:schemeClr val="dk1"/>
              </a:solidFill>
            </a:endParaRPr>
          </a:p>
          <a:p>
            <a:pPr lvl="0">
              <a:spcBef>
                <a:spcPts val="0"/>
              </a:spcBef>
              <a:buClr>
                <a:schemeClr val="dk1"/>
              </a:buClr>
              <a:buSzPct val="25000"/>
              <a:buFont typeface="Arial"/>
              <a:buNone/>
            </a:pPr>
            <a:r>
              <a:rPr lang="en-US" sz="1200">
                <a:solidFill>
                  <a:schemeClr val="dk1"/>
                </a:solidFill>
              </a:rPr>
              <a:t>The Phase II protocol works very similarly. The difference is in how the IPSec keys are derived. If no perfect forward secrecy is required, then these keys can be derived from one of the shared key, specifically the SKEYID_d computed in Phase I. The weakness is if that key is so how leaked then all the IPSec SAs keys are also leaked.</a:t>
            </a:r>
          </a:p>
        </p:txBody>
      </p:sp>
      <p:sp>
        <p:nvSpPr>
          <p:cNvPr id="302" name="Shape 302"/>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33</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6" name="Shape 31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To summarize, if host A and host B wants to securely communicate, here is the typical workflow:</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Assuming that this is the first time that A sends data to B that according to policy requires protection, the router or gateway of A’s network and the router of B’s network use the IKE protocol to first negotiate the IKE SA, then use the IKE SA to negotiate the IPSec SAs.</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Then an IPSec tunnel can be created between the routers and the traffic between A to B is protected by the tunnel, e.g., the packet data can be encrypted, and optionally, the header information including the source IP address as well as the packet data can be authenticated.</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When A terminates the connection to B, the IPSect tunnel between the two routers also terminates.</a:t>
            </a:r>
          </a:p>
          <a:p>
            <a:pPr>
              <a:spcBef>
                <a:spcPts val="0"/>
              </a:spcBef>
              <a:buNone/>
            </a:pPr>
            <a:endParaRPr/>
          </a:p>
        </p:txBody>
      </p:sp>
      <p:sp>
        <p:nvSpPr>
          <p:cNvPr id="317" name="Shape 31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35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 name="Shape 3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sz="1200">
                <a:solidFill>
                  <a:schemeClr val="dk1"/>
                </a:solidFill>
              </a:rPr>
              <a:t>IPSec provides security measures at the IP layers, including authentication of source IP addresses, confidentiality and integrity protection of packet data, and authenticity of packet data (preventing replay).</a:t>
            </a:r>
          </a:p>
          <a:p>
            <a:pPr lvl="0" rtl="0">
              <a:spcBef>
                <a:spcPts val="0"/>
              </a:spcBef>
              <a:buClr>
                <a:schemeClr val="dk1"/>
              </a:buClr>
              <a:buFont typeface="Times New Roman"/>
              <a:buNone/>
            </a:pPr>
            <a:endParaRPr sz="1200">
              <a:solidFill>
                <a:schemeClr val="dk1"/>
              </a:solidFill>
            </a:endParaRPr>
          </a:p>
          <a:p>
            <a:pPr lvl="0">
              <a:spcBef>
                <a:spcPts val="0"/>
              </a:spcBef>
              <a:buClr>
                <a:schemeClr val="dk1"/>
              </a:buClr>
              <a:buSzPct val="25000"/>
              <a:buFont typeface="Times New Roman"/>
              <a:buNone/>
            </a:pPr>
            <a:r>
              <a:rPr lang="en-US" sz="1200">
                <a:solidFill>
                  <a:schemeClr val="dk1"/>
                </a:solidFill>
              </a:rPr>
              <a:t>Of course, a network application or protocol can implement its own specific security mechanisms to achieve these goals. By implementing security at the IP level, we can ensure secure networking not only for applications that have security mechanisms but also for the many security-ignorant applications because they all run on top the IP layer.</a:t>
            </a:r>
          </a:p>
        </p:txBody>
      </p:sp>
      <p:sp>
        <p:nvSpPr>
          <p:cNvPr id="39" name="Shape 3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28" name="Shape 32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b="1" dirty="0"/>
              <a:t>QUIZ:</a:t>
            </a:r>
          </a:p>
          <a:p>
            <a:pPr lvl="0" rtl="0">
              <a:spcBef>
                <a:spcPts val="0"/>
              </a:spcBef>
              <a:buNone/>
            </a:pPr>
            <a:r>
              <a:rPr lang="en-US" dirty="0"/>
              <a:t>Discuss</a:t>
            </a:r>
          </a:p>
          <a:p>
            <a:pPr lvl="0" rtl="0">
              <a:spcBef>
                <a:spcPts val="0"/>
              </a:spcBef>
              <a:buClr>
                <a:srgbClr val="000000"/>
              </a:buClr>
              <a:buFont typeface="Arial"/>
              <a:buNone/>
            </a:pPr>
            <a:endParaRPr dirty="0"/>
          </a:p>
          <a:p>
            <a:pPr lvl="0" rtl="0">
              <a:spcBef>
                <a:spcPts val="0"/>
              </a:spcBef>
              <a:buNone/>
            </a:pPr>
            <a:r>
              <a:rPr lang="en-US" dirty="0"/>
              <a:t>---</a:t>
            </a:r>
          </a:p>
          <a:p>
            <a:pPr lvl="0" rtl="0">
              <a:spcBef>
                <a:spcPts val="0"/>
              </a:spcBef>
              <a:buNone/>
            </a:pPr>
            <a:endParaRPr dirty="0"/>
          </a:p>
          <a:p>
            <a:pPr lvl="0" rtl="0">
              <a:spcBef>
                <a:spcPts val="0"/>
              </a:spcBef>
              <a:buNone/>
            </a:pPr>
            <a:r>
              <a:rPr lang="en-US" b="1" dirty="0"/>
              <a:t>SOLUTION:</a:t>
            </a:r>
          </a:p>
          <a:p>
            <a:pPr lvl="0" rtl="0">
              <a:spcBef>
                <a:spcPts val="0"/>
              </a:spcBef>
              <a:buNone/>
            </a:pPr>
            <a:r>
              <a:rPr lang="en-US" sz="1200" dirty="0">
                <a:solidFill>
                  <a:schemeClr val="dk1"/>
                </a:solidFill>
              </a:rPr>
              <a:t>1. T 2. T 3. F</a:t>
            </a:r>
          </a:p>
        </p:txBody>
      </p:sp>
      <p:sp>
        <p:nvSpPr>
          <p:cNvPr id="329" name="Shape 32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36</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5" name="Shape 33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Times New Roman"/>
              <a:buNone/>
            </a:pPr>
            <a:r>
              <a:rPr lang="en-US" sz="1200" dirty="0">
                <a:solidFill>
                  <a:schemeClr val="dk1"/>
                </a:solidFill>
              </a:rPr>
              <a:t>One of the most widely used security services is the Secure Sockets Layer (SSL) and the follow-on Internet standard known as Transport Layer Security (TLS). TLS has largely supplanted earlier SSL implementations. TLS is a general-purpose service implemented as a set of protocols that rely on TCP. At this level, there are two implementation choices. For full generality, TLS could be provided as part of the underlying protocol suite and therefore be transparent to applications. Alternatively, TLS can be embedded in specific packages.</a:t>
            </a:r>
          </a:p>
          <a:p>
            <a:pPr lvl="0" rtl="0">
              <a:spcBef>
                <a:spcPts val="0"/>
              </a:spcBef>
              <a:buClr>
                <a:schemeClr val="dk1"/>
              </a:buClr>
              <a:buSzPct val="25000"/>
              <a:buFont typeface="Times New Roman"/>
              <a:buNone/>
            </a:pPr>
            <a:r>
              <a:rPr lang="en-US" sz="1200" dirty="0">
                <a:solidFill>
                  <a:schemeClr val="dk1"/>
                </a:solidFill>
              </a:rPr>
              <a:t>For example, most browsers come equipped with SSL, and most Web servers have</a:t>
            </a:r>
          </a:p>
          <a:p>
            <a:pPr lvl="0" rtl="0">
              <a:spcBef>
                <a:spcPts val="0"/>
              </a:spcBef>
              <a:buClr>
                <a:schemeClr val="dk1"/>
              </a:buClr>
              <a:buSzPct val="25000"/>
              <a:buFont typeface="Times New Roman"/>
              <a:buNone/>
            </a:pPr>
            <a:r>
              <a:rPr lang="en-US" sz="1200" dirty="0">
                <a:solidFill>
                  <a:schemeClr val="dk1"/>
                </a:solidFill>
              </a:rPr>
              <a:t>implemented the protocol.</a:t>
            </a:r>
          </a:p>
          <a:p>
            <a:pPr>
              <a:spcBef>
                <a:spcPts val="0"/>
              </a:spcBef>
              <a:buNone/>
            </a:pPr>
            <a:endParaRPr dirty="0"/>
          </a:p>
        </p:txBody>
      </p:sp>
      <p:sp>
        <p:nvSpPr>
          <p:cNvPr id="336" name="Shape 33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37</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42" name="Shape 34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Times New Roman"/>
              <a:buNone/>
            </a:pPr>
            <a:r>
              <a:rPr lang="en-US" sz="1200" dirty="0"/>
              <a:t>TLS is designed to make use of TCP to provide a reliable end-to-end secure service.</a:t>
            </a:r>
          </a:p>
          <a:p>
            <a:pPr lvl="0" rtl="0">
              <a:spcBef>
                <a:spcPts val="0"/>
              </a:spcBef>
              <a:buClr>
                <a:srgbClr val="000000"/>
              </a:buClr>
              <a:buSzPct val="25000"/>
              <a:buFont typeface="Times New Roman"/>
              <a:buNone/>
            </a:pPr>
            <a:r>
              <a:rPr lang="en-US" sz="1200" dirty="0"/>
              <a:t>TLS is not a single protocol but rather two layers of protocols, as illustrated in this Figure.</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The Record Protocol provides basic security services to various higher-layer</a:t>
            </a:r>
          </a:p>
          <a:p>
            <a:pPr lvl="0" rtl="0">
              <a:spcBef>
                <a:spcPts val="0"/>
              </a:spcBef>
              <a:buClr>
                <a:srgbClr val="000000"/>
              </a:buClr>
              <a:buSzPct val="25000"/>
              <a:buFont typeface="Times New Roman"/>
              <a:buNone/>
            </a:pPr>
            <a:r>
              <a:rPr lang="en-US" sz="1200" dirty="0"/>
              <a:t>protocols. In particular, the Hypertext Transfer Protocol (HTTP), which provides</a:t>
            </a:r>
          </a:p>
          <a:p>
            <a:pPr lvl="0" rtl="0">
              <a:spcBef>
                <a:spcPts val="0"/>
              </a:spcBef>
              <a:buClr>
                <a:srgbClr val="000000"/>
              </a:buClr>
              <a:buSzPct val="25000"/>
              <a:buFont typeface="Times New Roman"/>
              <a:buNone/>
            </a:pPr>
            <a:r>
              <a:rPr lang="en-US" sz="1200" dirty="0"/>
              <a:t>the transfer service for Web client/server interaction, can operate on top of TLS.</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Three higher-layer protocols are defined as part of TLS: the Handshake Protocol,</a:t>
            </a:r>
          </a:p>
          <a:p>
            <a:pPr lvl="0" rtl="0">
              <a:spcBef>
                <a:spcPts val="0"/>
              </a:spcBef>
              <a:buClr>
                <a:srgbClr val="000000"/>
              </a:buClr>
              <a:buSzPct val="25000"/>
              <a:buFont typeface="Times New Roman"/>
              <a:buNone/>
            </a:pPr>
            <a:r>
              <a:rPr lang="en-US" sz="1200" dirty="0"/>
              <a:t>the Change Cipher Spec Protocol, and the Alert Protocol. These TLS-specific protocols</a:t>
            </a:r>
          </a:p>
          <a:p>
            <a:pPr lvl="0" rtl="0">
              <a:spcBef>
                <a:spcPts val="0"/>
              </a:spcBef>
              <a:buClr>
                <a:srgbClr val="000000"/>
              </a:buClr>
              <a:buSzPct val="25000"/>
              <a:buFont typeface="Times New Roman"/>
              <a:buNone/>
            </a:pPr>
            <a:r>
              <a:rPr lang="en-US" sz="1200" dirty="0"/>
              <a:t>are used in the management of TLS exchanges.</a:t>
            </a:r>
          </a:p>
          <a:p>
            <a:pPr>
              <a:spcBef>
                <a:spcPts val="0"/>
              </a:spcBef>
              <a:buNone/>
            </a:pPr>
            <a:endParaRPr dirty="0"/>
          </a:p>
        </p:txBody>
      </p:sp>
      <p:sp>
        <p:nvSpPr>
          <p:cNvPr id="343" name="Shape 34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38</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49" name="Shape 34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Times New Roman"/>
              <a:buNone/>
            </a:pPr>
            <a:r>
              <a:rPr lang="en-US" sz="1200" dirty="0">
                <a:solidFill>
                  <a:schemeClr val="dk1"/>
                </a:solidFill>
              </a:rPr>
              <a:t>Two important TLS concepts are the TLS session and the TLS connection,</a:t>
            </a:r>
          </a:p>
          <a:p>
            <a:pPr lvl="0" rtl="0">
              <a:spcBef>
                <a:spcPts val="0"/>
              </a:spcBef>
              <a:buClr>
                <a:schemeClr val="dk1"/>
              </a:buClr>
              <a:buSzPct val="25000"/>
              <a:buFont typeface="Times New Roman"/>
              <a:buNone/>
            </a:pPr>
            <a:r>
              <a:rPr lang="en-US" sz="1200" dirty="0">
                <a:solidFill>
                  <a:schemeClr val="dk1"/>
                </a:solidFill>
              </a:rPr>
              <a:t>which are defined in the specification as follows:</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Times New Roman"/>
              <a:buNone/>
            </a:pPr>
            <a:r>
              <a:rPr lang="en-US" sz="1200" dirty="0">
                <a:solidFill>
                  <a:schemeClr val="dk1"/>
                </a:solidFill>
              </a:rPr>
              <a:t>• Connection : A connection is a transport (in the OSI layering model definition)</a:t>
            </a:r>
          </a:p>
          <a:p>
            <a:pPr lvl="0" rtl="0">
              <a:spcBef>
                <a:spcPts val="0"/>
              </a:spcBef>
              <a:buClr>
                <a:schemeClr val="dk1"/>
              </a:buClr>
              <a:buSzPct val="25000"/>
              <a:buFont typeface="Times New Roman"/>
              <a:buNone/>
            </a:pPr>
            <a:r>
              <a:rPr lang="en-US" sz="1200" dirty="0">
                <a:solidFill>
                  <a:schemeClr val="dk1"/>
                </a:solidFill>
              </a:rPr>
              <a:t>that provides a suitable type of service. For TLS, such connections are peer-to-</a:t>
            </a:r>
          </a:p>
          <a:p>
            <a:pPr lvl="0" rtl="0">
              <a:spcBef>
                <a:spcPts val="0"/>
              </a:spcBef>
              <a:buClr>
                <a:schemeClr val="dk1"/>
              </a:buClr>
              <a:buSzPct val="25000"/>
              <a:buFont typeface="Times New Roman"/>
              <a:buNone/>
            </a:pPr>
            <a:r>
              <a:rPr lang="en-US" sz="1200" dirty="0">
                <a:solidFill>
                  <a:schemeClr val="dk1"/>
                </a:solidFill>
              </a:rPr>
              <a:t>peer relationships. The connections are transient. Every connection is</a:t>
            </a:r>
          </a:p>
          <a:p>
            <a:pPr lvl="0" rtl="0">
              <a:spcBef>
                <a:spcPts val="0"/>
              </a:spcBef>
              <a:buClr>
                <a:schemeClr val="dk1"/>
              </a:buClr>
              <a:buSzPct val="25000"/>
              <a:buFont typeface="Times New Roman"/>
              <a:buNone/>
            </a:pPr>
            <a:r>
              <a:rPr lang="en-US" sz="1200" dirty="0">
                <a:solidFill>
                  <a:schemeClr val="dk1"/>
                </a:solidFill>
              </a:rPr>
              <a:t>associated with one session.</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Times New Roman"/>
              <a:buNone/>
            </a:pPr>
            <a:r>
              <a:rPr lang="en-US" sz="1200" dirty="0">
                <a:solidFill>
                  <a:schemeClr val="dk1"/>
                </a:solidFill>
              </a:rPr>
              <a:t>• Session : A TLS session is an association between a client and a server. Sessions</a:t>
            </a:r>
          </a:p>
          <a:p>
            <a:pPr lvl="0" rtl="0">
              <a:spcBef>
                <a:spcPts val="0"/>
              </a:spcBef>
              <a:buClr>
                <a:schemeClr val="dk1"/>
              </a:buClr>
              <a:buSzPct val="25000"/>
              <a:buFont typeface="Times New Roman"/>
              <a:buNone/>
            </a:pPr>
            <a:r>
              <a:rPr lang="en-US" sz="1200" dirty="0">
                <a:solidFill>
                  <a:schemeClr val="dk1"/>
                </a:solidFill>
              </a:rPr>
              <a:t>are created by the Handshake Protocol. Sessions define a set of cryptographic</a:t>
            </a:r>
          </a:p>
          <a:p>
            <a:pPr lvl="0" rtl="0">
              <a:spcBef>
                <a:spcPts val="0"/>
              </a:spcBef>
              <a:buClr>
                <a:schemeClr val="dk1"/>
              </a:buClr>
              <a:buSzPct val="25000"/>
              <a:buFont typeface="Times New Roman"/>
              <a:buNone/>
            </a:pPr>
            <a:r>
              <a:rPr lang="en-US" sz="1200" dirty="0">
                <a:solidFill>
                  <a:schemeClr val="dk1"/>
                </a:solidFill>
              </a:rPr>
              <a:t>security parameters, which can be shared among multiple connections.</a:t>
            </a:r>
          </a:p>
          <a:p>
            <a:pPr lvl="0" rtl="0">
              <a:spcBef>
                <a:spcPts val="0"/>
              </a:spcBef>
              <a:buClr>
                <a:schemeClr val="dk1"/>
              </a:buClr>
              <a:buSzPct val="25000"/>
              <a:buFont typeface="Times New Roman"/>
              <a:buNone/>
            </a:pPr>
            <a:r>
              <a:rPr lang="en-US" sz="1200" dirty="0">
                <a:solidFill>
                  <a:schemeClr val="dk1"/>
                </a:solidFill>
              </a:rPr>
              <a:t>Sessions are used to avoid the expensive negotiation of new security</a:t>
            </a:r>
          </a:p>
          <a:p>
            <a:pPr lvl="0" rtl="0">
              <a:spcBef>
                <a:spcPts val="0"/>
              </a:spcBef>
              <a:buClr>
                <a:schemeClr val="dk1"/>
              </a:buClr>
              <a:buSzPct val="25000"/>
              <a:buFont typeface="Times New Roman"/>
              <a:buNone/>
            </a:pPr>
            <a:r>
              <a:rPr lang="en-US" sz="1200" dirty="0">
                <a:solidFill>
                  <a:schemeClr val="dk1"/>
                </a:solidFill>
              </a:rPr>
              <a:t>parameters for each connection.</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Times New Roman"/>
              <a:buNone/>
            </a:pPr>
            <a:r>
              <a:rPr lang="en-US" sz="1200" dirty="0">
                <a:solidFill>
                  <a:schemeClr val="dk1"/>
                </a:solidFill>
              </a:rPr>
              <a:t>Between any pair of parties (applications such as HTTP on client and</a:t>
            </a:r>
          </a:p>
          <a:p>
            <a:pPr lvl="0" rtl="0">
              <a:spcBef>
                <a:spcPts val="0"/>
              </a:spcBef>
              <a:buClr>
                <a:schemeClr val="dk1"/>
              </a:buClr>
              <a:buSzPct val="25000"/>
              <a:buFont typeface="Times New Roman"/>
              <a:buNone/>
            </a:pPr>
            <a:r>
              <a:rPr lang="en-US" sz="1200" dirty="0">
                <a:solidFill>
                  <a:schemeClr val="dk1"/>
                </a:solidFill>
              </a:rPr>
              <a:t>server), there may be multiple secure connections. In theory, there may also be</a:t>
            </a:r>
          </a:p>
          <a:p>
            <a:pPr lvl="0" rtl="0">
              <a:spcBef>
                <a:spcPts val="0"/>
              </a:spcBef>
              <a:buClr>
                <a:schemeClr val="dk1"/>
              </a:buClr>
              <a:buSzPct val="25000"/>
              <a:buFont typeface="Times New Roman"/>
              <a:buNone/>
            </a:pPr>
            <a:r>
              <a:rPr lang="en-US" sz="1200" dirty="0">
                <a:solidFill>
                  <a:schemeClr val="dk1"/>
                </a:solidFill>
              </a:rPr>
              <a:t>multiple simultaneous sessions between parties, but this feature is not used in</a:t>
            </a:r>
          </a:p>
          <a:p>
            <a:pPr lvl="0" rtl="0">
              <a:spcBef>
                <a:spcPts val="0"/>
              </a:spcBef>
              <a:buClr>
                <a:schemeClr val="dk1"/>
              </a:buClr>
              <a:buSzPct val="25000"/>
              <a:buFont typeface="Times New Roman"/>
              <a:buNone/>
            </a:pPr>
            <a:r>
              <a:rPr lang="en-US" sz="1200" dirty="0">
                <a:solidFill>
                  <a:schemeClr val="dk1"/>
                </a:solidFill>
              </a:rPr>
              <a:t>practice.</a:t>
            </a:r>
          </a:p>
          <a:p>
            <a:pPr>
              <a:spcBef>
                <a:spcPts val="0"/>
              </a:spcBef>
              <a:buNone/>
            </a:pPr>
            <a:endParaRPr dirty="0"/>
          </a:p>
        </p:txBody>
      </p:sp>
      <p:sp>
        <p:nvSpPr>
          <p:cNvPr id="350" name="Shape 35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39</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Shape 35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56" name="Shape 35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Times New Roman"/>
              <a:buNone/>
            </a:pPr>
            <a:r>
              <a:rPr lang="en-US" sz="1200" dirty="0"/>
              <a:t>This figure shows the overall operation of the SSL Record Protocol. The</a:t>
            </a:r>
          </a:p>
          <a:p>
            <a:pPr lvl="0" rtl="0">
              <a:spcBef>
                <a:spcPts val="0"/>
              </a:spcBef>
              <a:buClr>
                <a:srgbClr val="000000"/>
              </a:buClr>
              <a:buSzPct val="25000"/>
              <a:buFont typeface="Times New Roman"/>
              <a:buNone/>
            </a:pPr>
            <a:r>
              <a:rPr lang="en-US" sz="1200" dirty="0"/>
              <a:t>first step is </a:t>
            </a:r>
            <a:r>
              <a:rPr lang="en-US" sz="1200" b="1" dirty="0"/>
              <a:t>fragmentation . Each upper-layer message is fragmented into blocks</a:t>
            </a:r>
            <a:r>
              <a:rPr lang="en-US" sz="1200" dirty="0"/>
              <a:t>. Next, </a:t>
            </a:r>
            <a:r>
              <a:rPr lang="en-US" sz="1200" b="1" dirty="0"/>
              <a:t>compression is optionally applied. The next</a:t>
            </a:r>
          </a:p>
          <a:p>
            <a:pPr lvl="0" rtl="0">
              <a:spcBef>
                <a:spcPts val="0"/>
              </a:spcBef>
              <a:buClr>
                <a:srgbClr val="000000"/>
              </a:buClr>
              <a:buSzPct val="25000"/>
              <a:buFont typeface="Times New Roman"/>
              <a:buNone/>
            </a:pPr>
            <a:r>
              <a:rPr lang="en-US" sz="1200" dirty="0"/>
              <a:t>step in processing is to compute a </a:t>
            </a:r>
            <a:r>
              <a:rPr lang="en-US" sz="1200" b="1" dirty="0"/>
              <a:t>message authentication code over the compressed</a:t>
            </a:r>
          </a:p>
          <a:p>
            <a:pPr lvl="0" rtl="0">
              <a:spcBef>
                <a:spcPts val="0"/>
              </a:spcBef>
              <a:buClr>
                <a:srgbClr val="000000"/>
              </a:buClr>
              <a:buSzPct val="25000"/>
              <a:buFont typeface="Times New Roman"/>
              <a:buNone/>
            </a:pPr>
            <a:r>
              <a:rPr lang="en-US" sz="1200" dirty="0"/>
              <a:t>data. Next, the compressed message plus the MAC are </a:t>
            </a:r>
            <a:r>
              <a:rPr lang="en-US" sz="1200" b="1" dirty="0"/>
              <a:t>encrypted using symmetric</a:t>
            </a:r>
          </a:p>
          <a:p>
            <a:pPr lvl="0" rtl="0">
              <a:spcBef>
                <a:spcPts val="0"/>
              </a:spcBef>
              <a:buClr>
                <a:srgbClr val="000000"/>
              </a:buClr>
              <a:buSzPct val="25000"/>
              <a:buFont typeface="Times New Roman"/>
              <a:buNone/>
            </a:pPr>
            <a:r>
              <a:rPr lang="en-US" sz="1200" dirty="0"/>
              <a:t>encryption.</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The final step of SSL Record Protocol processing is to prepend a header,</a:t>
            </a:r>
          </a:p>
          <a:p>
            <a:pPr lvl="0" rtl="0">
              <a:spcBef>
                <a:spcPts val="0"/>
              </a:spcBef>
              <a:buClr>
                <a:srgbClr val="000000"/>
              </a:buClr>
              <a:buSzPct val="25000"/>
              <a:buFont typeface="Times New Roman"/>
              <a:buNone/>
            </a:pPr>
            <a:r>
              <a:rPr lang="en-US" sz="1200" dirty="0"/>
              <a:t> which includes version and length fields.</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 The content types that have been defined are </a:t>
            </a:r>
            <a:r>
              <a:rPr lang="en-US" sz="1200" dirty="0" err="1"/>
              <a:t>change_cipher_spec</a:t>
            </a:r>
            <a:r>
              <a:rPr lang="en-US" sz="1200" dirty="0"/>
              <a:t>, alert,</a:t>
            </a:r>
          </a:p>
          <a:p>
            <a:pPr lvl="0" rtl="0">
              <a:spcBef>
                <a:spcPts val="0"/>
              </a:spcBef>
              <a:buClr>
                <a:srgbClr val="000000"/>
              </a:buClr>
              <a:buSzPct val="25000"/>
              <a:buFont typeface="Times New Roman"/>
              <a:buNone/>
            </a:pPr>
            <a:r>
              <a:rPr lang="en-US" sz="1200" dirty="0"/>
              <a:t>handshake, and </a:t>
            </a:r>
            <a:r>
              <a:rPr lang="en-US" sz="1200" dirty="0" err="1"/>
              <a:t>application_data</a:t>
            </a:r>
            <a:r>
              <a:rPr lang="en-US" sz="1200" dirty="0"/>
              <a:t>. The first three are the SSL-specific protocols,</a:t>
            </a:r>
          </a:p>
          <a:p>
            <a:pPr lvl="0" rtl="0">
              <a:spcBef>
                <a:spcPts val="0"/>
              </a:spcBef>
              <a:buClr>
                <a:srgbClr val="000000"/>
              </a:buClr>
              <a:buSzPct val="25000"/>
              <a:buFont typeface="Times New Roman"/>
              <a:buNone/>
            </a:pPr>
            <a:r>
              <a:rPr lang="en-US" sz="1200" dirty="0"/>
              <a:t>discussed next. Note that no distinction is made among the various applications</a:t>
            </a:r>
          </a:p>
          <a:p>
            <a:pPr lvl="0" rtl="0">
              <a:spcBef>
                <a:spcPts val="0"/>
              </a:spcBef>
              <a:buClr>
                <a:srgbClr val="000000"/>
              </a:buClr>
              <a:buSzPct val="25000"/>
              <a:buFont typeface="Times New Roman"/>
              <a:buNone/>
            </a:pPr>
            <a:r>
              <a:rPr lang="en-US" sz="1200" dirty="0"/>
              <a:t>(e.g., HTTP) that might use SSL; the content of the data created by such applications</a:t>
            </a:r>
          </a:p>
          <a:p>
            <a:pPr lvl="0" rtl="0">
              <a:spcBef>
                <a:spcPts val="0"/>
              </a:spcBef>
              <a:buClr>
                <a:srgbClr val="000000"/>
              </a:buClr>
              <a:buSzPct val="25000"/>
              <a:buFont typeface="Times New Roman"/>
              <a:buNone/>
            </a:pPr>
            <a:r>
              <a:rPr lang="en-US" sz="1200" dirty="0"/>
              <a:t>is opaque to SSL.</a:t>
            </a:r>
          </a:p>
          <a:p>
            <a:pPr lvl="0" rtl="0">
              <a:spcBef>
                <a:spcPts val="0"/>
              </a:spcBef>
              <a:buClr>
                <a:srgbClr val="000000"/>
              </a:buClr>
              <a:buSzPct val="25000"/>
              <a:buFont typeface="Times New Roman"/>
              <a:buNone/>
            </a:pPr>
            <a:r>
              <a:rPr lang="en-US" sz="1200" dirty="0"/>
              <a:t>The Record Protocol then transmits the resulting unit in a TCP segment.</a:t>
            </a:r>
          </a:p>
          <a:p>
            <a:pPr lvl="0" rtl="0">
              <a:spcBef>
                <a:spcPts val="0"/>
              </a:spcBef>
              <a:buClr>
                <a:srgbClr val="000000"/>
              </a:buClr>
              <a:buSzPct val="25000"/>
              <a:buFont typeface="Times New Roman"/>
              <a:buNone/>
            </a:pPr>
            <a:r>
              <a:rPr lang="en-US" sz="1200" dirty="0"/>
              <a:t>Received data are decrypted, verified, decompressed, and reassembled, and then</a:t>
            </a:r>
          </a:p>
          <a:p>
            <a:pPr lvl="0" rtl="0">
              <a:spcBef>
                <a:spcPts val="0"/>
              </a:spcBef>
              <a:buClr>
                <a:srgbClr val="000000"/>
              </a:buClr>
              <a:buSzPct val="25000"/>
              <a:buFont typeface="Times New Roman"/>
              <a:buNone/>
            </a:pPr>
            <a:r>
              <a:rPr lang="en-US" sz="1200" dirty="0"/>
              <a:t>delivered to higher-level users.</a:t>
            </a:r>
          </a:p>
          <a:p>
            <a:pPr>
              <a:spcBef>
                <a:spcPts val="0"/>
              </a:spcBef>
              <a:buNone/>
            </a:pPr>
            <a:endParaRPr dirty="0"/>
          </a:p>
        </p:txBody>
      </p:sp>
      <p:sp>
        <p:nvSpPr>
          <p:cNvPr id="357" name="Shape 35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40</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64" name="Shape 36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Times New Roman"/>
              <a:buNone/>
            </a:pPr>
            <a:r>
              <a:rPr lang="en-US" sz="1200" dirty="0"/>
              <a:t>The Handshake Protocol consists of a series of messages exchanged by client</a:t>
            </a:r>
          </a:p>
          <a:p>
            <a:pPr lvl="0" rtl="0">
              <a:spcBef>
                <a:spcPts val="0"/>
              </a:spcBef>
              <a:buClr>
                <a:srgbClr val="000000"/>
              </a:buClr>
              <a:buSzPct val="25000"/>
              <a:buFont typeface="Times New Roman"/>
              <a:buNone/>
            </a:pPr>
            <a:r>
              <a:rPr lang="en-US" sz="1200" dirty="0"/>
              <a:t>and server. </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This figure shows the initial exchange needed to establish a logical</a:t>
            </a:r>
          </a:p>
          <a:p>
            <a:pPr lvl="0" rtl="0">
              <a:spcBef>
                <a:spcPts val="0"/>
              </a:spcBef>
              <a:buClr>
                <a:srgbClr val="000000"/>
              </a:buClr>
              <a:buSzPct val="25000"/>
              <a:buFont typeface="Times New Roman"/>
              <a:buNone/>
            </a:pPr>
            <a:r>
              <a:rPr lang="en-US" sz="1200" dirty="0"/>
              <a:t>connection between client and server. The exchange can be viewed as having</a:t>
            </a:r>
          </a:p>
          <a:p>
            <a:pPr lvl="0" rtl="0">
              <a:spcBef>
                <a:spcPts val="0"/>
              </a:spcBef>
              <a:buClr>
                <a:srgbClr val="000000"/>
              </a:buClr>
              <a:buSzPct val="25000"/>
              <a:buFont typeface="Times New Roman"/>
              <a:buNone/>
            </a:pPr>
            <a:r>
              <a:rPr lang="en-US" sz="1200" dirty="0"/>
              <a:t>four phases.</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Phase 1 is used to initiate a logical connection and to establish the security</a:t>
            </a:r>
          </a:p>
          <a:p>
            <a:pPr lvl="0" rtl="0">
              <a:spcBef>
                <a:spcPts val="0"/>
              </a:spcBef>
              <a:buClr>
                <a:srgbClr val="000000"/>
              </a:buClr>
              <a:buSzPct val="25000"/>
              <a:buFont typeface="Times New Roman"/>
              <a:buNone/>
            </a:pPr>
            <a:r>
              <a:rPr lang="en-US" sz="1200" dirty="0"/>
              <a:t>capabilities that will be associated with it. The exchange is initiated by the client,</a:t>
            </a:r>
          </a:p>
          <a:p>
            <a:pPr lvl="0" rtl="0">
              <a:spcBef>
                <a:spcPts val="0"/>
              </a:spcBef>
              <a:buClr>
                <a:srgbClr val="000000"/>
              </a:buClr>
              <a:buSzPct val="25000"/>
              <a:buFont typeface="Times New Roman"/>
              <a:buNone/>
            </a:pPr>
            <a:r>
              <a:rPr lang="en-US" sz="1200" dirty="0"/>
              <a:t>which sends a </a:t>
            </a:r>
            <a:r>
              <a:rPr lang="en-US" sz="1200" dirty="0" err="1"/>
              <a:t>client_hello</a:t>
            </a:r>
            <a:r>
              <a:rPr lang="en-US" sz="1200" dirty="0"/>
              <a:t> message with the following parameters:</a:t>
            </a:r>
          </a:p>
          <a:p>
            <a:pPr>
              <a:spcBef>
                <a:spcPts val="0"/>
              </a:spcBef>
              <a:buNone/>
            </a:pPr>
            <a:endParaRPr dirty="0"/>
          </a:p>
        </p:txBody>
      </p:sp>
      <p:sp>
        <p:nvSpPr>
          <p:cNvPr id="365" name="Shape 36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41</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72" name="Shape 37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Times New Roman"/>
              <a:buNone/>
            </a:pPr>
            <a:r>
              <a:rPr lang="en-US" sz="1200" dirty="0">
                <a:solidFill>
                  <a:schemeClr val="dk1"/>
                </a:solidFill>
              </a:rPr>
              <a:t>•  Version: The highest TLS version understood by the client.</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Times New Roman"/>
              <a:buNone/>
            </a:pPr>
            <a:r>
              <a:rPr lang="en-US" sz="1200" dirty="0">
                <a:solidFill>
                  <a:schemeClr val="dk1"/>
                </a:solidFill>
              </a:rPr>
              <a:t>•  Random: A client-generated random structure, consisting of a 32-bit timestamp</a:t>
            </a:r>
          </a:p>
          <a:p>
            <a:pPr lvl="0" rtl="0">
              <a:spcBef>
                <a:spcPts val="0"/>
              </a:spcBef>
              <a:buClr>
                <a:schemeClr val="dk1"/>
              </a:buClr>
              <a:buSzPct val="25000"/>
              <a:buFont typeface="Times New Roman"/>
              <a:buNone/>
            </a:pPr>
            <a:r>
              <a:rPr lang="en-US" sz="1200" dirty="0">
                <a:solidFill>
                  <a:schemeClr val="dk1"/>
                </a:solidFill>
              </a:rPr>
              <a:t>and 28 bytes generated by a secure random number generator. These</a:t>
            </a:r>
          </a:p>
          <a:p>
            <a:pPr lvl="0" rtl="0">
              <a:spcBef>
                <a:spcPts val="0"/>
              </a:spcBef>
              <a:buClr>
                <a:schemeClr val="dk1"/>
              </a:buClr>
              <a:buSzPct val="25000"/>
              <a:buFont typeface="Times New Roman"/>
              <a:buNone/>
            </a:pPr>
            <a:r>
              <a:rPr lang="en-US" sz="1200" dirty="0">
                <a:solidFill>
                  <a:schemeClr val="dk1"/>
                </a:solidFill>
              </a:rPr>
              <a:t>values are used during key exchange to prevent replay attacks.</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Times New Roman"/>
              <a:buNone/>
            </a:pPr>
            <a:r>
              <a:rPr lang="en-US" sz="1200" dirty="0">
                <a:solidFill>
                  <a:schemeClr val="dk1"/>
                </a:solidFill>
              </a:rPr>
              <a:t>• Session ID: A variable-length session identifier. A nonzero value indicates</a:t>
            </a:r>
          </a:p>
          <a:p>
            <a:pPr lvl="0" rtl="0">
              <a:spcBef>
                <a:spcPts val="0"/>
              </a:spcBef>
              <a:buClr>
                <a:schemeClr val="dk1"/>
              </a:buClr>
              <a:buSzPct val="25000"/>
              <a:buFont typeface="Times New Roman"/>
              <a:buNone/>
            </a:pPr>
            <a:r>
              <a:rPr lang="en-US" sz="1200" dirty="0">
                <a:solidFill>
                  <a:schemeClr val="dk1"/>
                </a:solidFill>
              </a:rPr>
              <a:t>that the client wishes to update the parameters of an existing connection or</a:t>
            </a:r>
          </a:p>
          <a:p>
            <a:pPr lvl="0" rtl="0">
              <a:spcBef>
                <a:spcPts val="0"/>
              </a:spcBef>
              <a:buClr>
                <a:schemeClr val="dk1"/>
              </a:buClr>
              <a:buSzPct val="25000"/>
              <a:buFont typeface="Times New Roman"/>
              <a:buNone/>
            </a:pPr>
            <a:r>
              <a:rPr lang="en-US" sz="1200" dirty="0">
                <a:solidFill>
                  <a:schemeClr val="dk1"/>
                </a:solidFill>
              </a:rPr>
              <a:t>create a new connection on this session. A zero value indicates that the client</a:t>
            </a:r>
          </a:p>
          <a:p>
            <a:pPr lvl="0" rtl="0">
              <a:spcBef>
                <a:spcPts val="0"/>
              </a:spcBef>
              <a:buNone/>
            </a:pPr>
            <a:r>
              <a:rPr lang="en-US" sz="1200" dirty="0">
                <a:solidFill>
                  <a:schemeClr val="dk1"/>
                </a:solidFill>
              </a:rPr>
              <a:t>wishes to establish a new connection on a new session.</a:t>
            </a:r>
          </a:p>
          <a:p>
            <a:pPr lvl="0" rtl="0">
              <a:spcBef>
                <a:spcPts val="0"/>
              </a:spcBef>
              <a:buNone/>
            </a:pPr>
            <a:endParaRPr sz="1200" dirty="0">
              <a:solidFill>
                <a:schemeClr val="dk1"/>
              </a:solidFill>
            </a:endParaRPr>
          </a:p>
          <a:p>
            <a:pPr lvl="0" rtl="0">
              <a:spcBef>
                <a:spcPts val="0"/>
              </a:spcBef>
              <a:buNone/>
            </a:pPr>
            <a:r>
              <a:rPr lang="en-US" sz="1200" dirty="0">
                <a:solidFill>
                  <a:schemeClr val="dk1"/>
                </a:solidFill>
              </a:rPr>
              <a:t>• </a:t>
            </a:r>
            <a:r>
              <a:rPr lang="en-US" sz="1200" dirty="0" err="1">
                <a:solidFill>
                  <a:schemeClr val="dk1"/>
                </a:solidFill>
              </a:rPr>
              <a:t>CipherSuite</a:t>
            </a:r>
            <a:r>
              <a:rPr lang="en-US" sz="1200" dirty="0">
                <a:solidFill>
                  <a:schemeClr val="dk1"/>
                </a:solidFill>
              </a:rPr>
              <a:t>: This is a list that contains the combinations of cryptographic</a:t>
            </a:r>
          </a:p>
          <a:p>
            <a:pPr lvl="0" rtl="0">
              <a:spcBef>
                <a:spcPts val="0"/>
              </a:spcBef>
              <a:buNone/>
            </a:pPr>
            <a:r>
              <a:rPr lang="en-US" sz="1200" dirty="0">
                <a:solidFill>
                  <a:schemeClr val="dk1"/>
                </a:solidFill>
              </a:rPr>
              <a:t>algorithms supported by the client, in decreasing order of preference. Each</a:t>
            </a:r>
          </a:p>
          <a:p>
            <a:pPr lvl="0" rtl="0">
              <a:spcBef>
                <a:spcPts val="0"/>
              </a:spcBef>
              <a:buNone/>
            </a:pPr>
            <a:r>
              <a:rPr lang="en-US" sz="1200" dirty="0">
                <a:solidFill>
                  <a:schemeClr val="dk1"/>
                </a:solidFill>
              </a:rPr>
              <a:t>element of the list (each cipher suite) defines both a key exchange algorithm</a:t>
            </a:r>
          </a:p>
          <a:p>
            <a:pPr lvl="0" rtl="0">
              <a:spcBef>
                <a:spcPts val="0"/>
              </a:spcBef>
              <a:buNone/>
            </a:pPr>
            <a:r>
              <a:rPr lang="en-US" sz="1200" dirty="0">
                <a:solidFill>
                  <a:schemeClr val="dk1"/>
                </a:solidFill>
              </a:rPr>
              <a:t>and a </a:t>
            </a:r>
            <a:r>
              <a:rPr lang="en-US" sz="1200" dirty="0" err="1">
                <a:solidFill>
                  <a:schemeClr val="dk1"/>
                </a:solidFill>
              </a:rPr>
              <a:t>CipherSpec</a:t>
            </a:r>
            <a:r>
              <a:rPr lang="en-US" sz="1200" dirty="0">
                <a:solidFill>
                  <a:schemeClr val="dk1"/>
                </a:solidFill>
              </a:rPr>
              <a:t>.</a:t>
            </a:r>
          </a:p>
          <a:p>
            <a:pPr lvl="0" rtl="0">
              <a:spcBef>
                <a:spcPts val="0"/>
              </a:spcBef>
              <a:buClr>
                <a:schemeClr val="dk1"/>
              </a:buClr>
              <a:buFont typeface="Arial"/>
              <a:buNone/>
            </a:pPr>
            <a:endParaRPr sz="1200" dirty="0">
              <a:solidFill>
                <a:schemeClr val="dk1"/>
              </a:solidFill>
            </a:endParaRPr>
          </a:p>
          <a:p>
            <a:pPr lvl="0" rtl="0">
              <a:spcBef>
                <a:spcPts val="0"/>
              </a:spcBef>
              <a:buNone/>
            </a:pPr>
            <a:r>
              <a:rPr lang="en-US" sz="1200" dirty="0">
                <a:solidFill>
                  <a:schemeClr val="dk1"/>
                </a:solidFill>
              </a:rPr>
              <a:t>• Compression method: This is a list of the compression methods the client</a:t>
            </a:r>
          </a:p>
          <a:p>
            <a:pPr lvl="0" rtl="0">
              <a:spcBef>
                <a:spcPts val="0"/>
              </a:spcBef>
              <a:buNone/>
            </a:pPr>
            <a:r>
              <a:rPr lang="en-US" sz="1200" dirty="0">
                <a:solidFill>
                  <a:schemeClr val="dk1"/>
                </a:solidFill>
              </a:rPr>
              <a:t>supports.</a:t>
            </a:r>
          </a:p>
          <a:p>
            <a:pPr lvl="0" rtl="0">
              <a:spcBef>
                <a:spcPts val="0"/>
              </a:spcBef>
              <a:buClr>
                <a:schemeClr val="dk1"/>
              </a:buClr>
              <a:buFont typeface="Arial"/>
              <a:buNone/>
            </a:pPr>
            <a:endParaRPr sz="1200" dirty="0">
              <a:solidFill>
                <a:schemeClr val="dk1"/>
              </a:solidFill>
            </a:endParaRPr>
          </a:p>
          <a:p>
            <a:pPr lvl="0" rtl="0">
              <a:spcBef>
                <a:spcPts val="0"/>
              </a:spcBef>
              <a:buNone/>
            </a:pPr>
            <a:r>
              <a:rPr lang="en-US" sz="1200" dirty="0">
                <a:solidFill>
                  <a:schemeClr val="dk1"/>
                </a:solidFill>
              </a:rPr>
              <a:t> After sending the </a:t>
            </a:r>
            <a:r>
              <a:rPr lang="en-US" sz="1200" dirty="0" err="1">
                <a:solidFill>
                  <a:schemeClr val="dk1"/>
                </a:solidFill>
              </a:rPr>
              <a:t>client_hello</a:t>
            </a:r>
            <a:r>
              <a:rPr lang="en-US" sz="1200" dirty="0">
                <a:solidFill>
                  <a:schemeClr val="dk1"/>
                </a:solidFill>
              </a:rPr>
              <a:t> message, the client waits for the </a:t>
            </a:r>
            <a:r>
              <a:rPr lang="en-US" sz="1200" dirty="0" err="1">
                <a:solidFill>
                  <a:schemeClr val="dk1"/>
                </a:solidFill>
              </a:rPr>
              <a:t>server_hello</a:t>
            </a:r>
            <a:endParaRPr lang="en-US" sz="1200" dirty="0">
              <a:solidFill>
                <a:schemeClr val="dk1"/>
              </a:solidFill>
            </a:endParaRPr>
          </a:p>
          <a:p>
            <a:pPr lvl="0" rtl="0">
              <a:spcBef>
                <a:spcPts val="0"/>
              </a:spcBef>
              <a:buNone/>
            </a:pPr>
            <a:r>
              <a:rPr lang="en-US" sz="1200" dirty="0">
                <a:solidFill>
                  <a:schemeClr val="dk1"/>
                </a:solidFill>
              </a:rPr>
              <a:t>message, which contains the same parameters as the </a:t>
            </a:r>
            <a:r>
              <a:rPr lang="en-US" sz="1200" dirty="0" err="1">
                <a:solidFill>
                  <a:schemeClr val="dk1"/>
                </a:solidFill>
              </a:rPr>
              <a:t>client_hello</a:t>
            </a:r>
            <a:r>
              <a:rPr lang="en-US" sz="1200" dirty="0">
                <a:solidFill>
                  <a:schemeClr val="dk1"/>
                </a:solidFill>
              </a:rPr>
              <a:t> message.</a:t>
            </a:r>
          </a:p>
          <a:p>
            <a:pPr lvl="0" rtl="0">
              <a:spcBef>
                <a:spcPts val="0"/>
              </a:spcBef>
              <a:buClr>
                <a:schemeClr val="dk1"/>
              </a:buClr>
              <a:buFont typeface="Times New Roman"/>
              <a:buNone/>
            </a:pPr>
            <a:endParaRPr sz="1200" dirty="0">
              <a:solidFill>
                <a:schemeClr val="dk1"/>
              </a:solidFill>
            </a:endParaRPr>
          </a:p>
          <a:p>
            <a:pPr>
              <a:spcBef>
                <a:spcPts val="0"/>
              </a:spcBef>
              <a:buNone/>
            </a:pPr>
            <a:endParaRPr dirty="0"/>
          </a:p>
        </p:txBody>
      </p:sp>
      <p:sp>
        <p:nvSpPr>
          <p:cNvPr id="373" name="Shape 37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42</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Shape 37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0" name="Shape 38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381" name="Shape 38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43</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8" name="Shape 38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389" name="Shape 38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44</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96" name="Shape 39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r>
              <a:rPr lang="en-US" dirty="0"/>
              <a:t>Note that this message is not considered part of the Handshake Protocol</a:t>
            </a:r>
          </a:p>
          <a:p>
            <a:r>
              <a:rPr lang="en-US" dirty="0"/>
              <a:t>but is sent using the Change Cipher Spec Protocol. </a:t>
            </a:r>
            <a:endParaRPr dirty="0"/>
          </a:p>
        </p:txBody>
      </p:sp>
      <p:sp>
        <p:nvSpPr>
          <p:cNvPr id="397" name="Shape 39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err="1"/>
              <a:t>IPSec</a:t>
            </a:r>
            <a:r>
              <a:rPr lang="en-US" dirty="0"/>
              <a:t> (tunnel mode) should be implemented within the gateway or firewall </a:t>
            </a:r>
          </a:p>
          <a:p>
            <a:r>
              <a:rPr lang="en-US" dirty="0"/>
              <a:t>This is how VPN (Virtual Private Network), is implemented.</a:t>
            </a:r>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5</a:t>
            </a:fld>
            <a:endParaRPr lang="en-AU" dirty="0"/>
          </a:p>
        </p:txBody>
      </p:sp>
    </p:spTree>
    <p:extLst>
      <p:ext uri="{BB962C8B-B14F-4D97-AF65-F5344CB8AC3E}">
        <p14:creationId xmlns:p14="http://schemas.microsoft.com/office/powerpoint/2010/main" val="2774407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8</a:t>
            </a:fld>
            <a:endParaRPr lang="en-AU" dirty="0"/>
          </a:p>
        </p:txBody>
      </p:sp>
    </p:spTree>
    <p:extLst>
      <p:ext uri="{BB962C8B-B14F-4D97-AF65-F5344CB8AC3E}">
        <p14:creationId xmlns:p14="http://schemas.microsoft.com/office/powerpoint/2010/main" val="3024897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0" name="Shape 9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ESP stands for encapsulated security payload.</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When ESP is applied, the packet data portion, or, the payload, is encrypted for confidentiality protection. In addition, as an option, message authentication is applied to the encrypted payload and the IPSec header.</a:t>
            </a:r>
          </a:p>
          <a:p>
            <a:pPr>
              <a:spcBef>
                <a:spcPts val="0"/>
              </a:spcBef>
              <a:buNone/>
            </a:pPr>
            <a:endParaRPr/>
          </a:p>
        </p:txBody>
      </p:sp>
      <p:sp>
        <p:nvSpPr>
          <p:cNvPr id="91" name="Shape 9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0" name="Shape 11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This shows the new packet layout when </a:t>
            </a:r>
            <a:r>
              <a:rPr lang="en-US" sz="1200" dirty="0" err="1">
                <a:solidFill>
                  <a:schemeClr val="dk1"/>
                </a:solidFill>
              </a:rPr>
              <a:t>IPSec</a:t>
            </a:r>
            <a:r>
              <a:rPr lang="en-US" sz="1200" dirty="0">
                <a:solidFill>
                  <a:schemeClr val="dk1"/>
                </a:solidFill>
              </a:rPr>
              <a:t> operates in transport mode and uses ESP.</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An </a:t>
            </a:r>
            <a:r>
              <a:rPr lang="en-US" sz="1200" dirty="0" err="1">
                <a:solidFill>
                  <a:schemeClr val="dk1"/>
                </a:solidFill>
              </a:rPr>
              <a:t>IPSec</a:t>
            </a:r>
            <a:r>
              <a:rPr lang="en-US" sz="1200" dirty="0">
                <a:solidFill>
                  <a:schemeClr val="dk1"/>
                </a:solidFill>
              </a:rPr>
              <a:t> header, in this case, the ESP header, is inserted after the original IP header. It includes the security parameter index, a sequence number, and we will discuss these shortly. The ESP header also includes the IV for encryption. The ESP trailer had the padding information and pointer to next header, such as the TCP or UDP header. The packet payload and the ESP trailer are both encrypted but the ESP header is not because it provides information, in particular, the security parameter index, that tells the receiving end how to decrypt the payload, for example, which algorithm and shared secret key to use.</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The ESP header and the encrypted payload are then hashed together with a secret key, and the hash value is stored in ESP Auth as the message authentication code for the receiver to verify the authenticity and integrity of the message.</a:t>
            </a:r>
          </a:p>
          <a:p>
            <a:pPr>
              <a:spcBef>
                <a:spcPts val="0"/>
              </a:spcBef>
              <a:buNone/>
            </a:pPr>
            <a:endParaRPr dirty="0"/>
          </a:p>
        </p:txBody>
      </p:sp>
      <p:sp>
        <p:nvSpPr>
          <p:cNvPr id="111" name="Shape 11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11</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7" name="Shape 11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sz="1200" dirty="0">
                <a:solidFill>
                  <a:schemeClr val="dk1"/>
                </a:solidFill>
              </a:rPr>
              <a:t>If tunnel mode is used, then the ESP header is added after to new IP header, and the packet payload, which now contains the entire original packet plus the ESP trailer, is encrypted. Therefore, even the original IP header data, including the original source and destination IP addresses are encrypted. Similarly, the message authentication code is computed over the entire original packet plus the ESP header and trailer, therefore, even the header of the original IP, for example, the original IP source address, is authenticated.</a:t>
            </a:r>
          </a:p>
        </p:txBody>
      </p:sp>
      <p:sp>
        <p:nvSpPr>
          <p:cNvPr id="118" name="Shape 11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12</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5" name="Shape 12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Font typeface="Arial"/>
              <a:buNone/>
            </a:pPr>
            <a:endParaRPr sz="1200" dirty="0">
              <a:solidFill>
                <a:schemeClr val="dk1"/>
              </a:solidFill>
            </a:endParaRP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AH does not encrypt anything. But we can use ESP to encrypt the payload and then apply AH to authenticate the entire packet.</a:t>
            </a:r>
          </a:p>
          <a:p>
            <a:pPr>
              <a:spcBef>
                <a:spcPts val="0"/>
              </a:spcBef>
              <a:buNone/>
            </a:pPr>
            <a:endParaRPr dirty="0"/>
          </a:p>
        </p:txBody>
      </p:sp>
      <p:sp>
        <p:nvSpPr>
          <p:cNvPr id="126" name="Shape 12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2234679"/>
          </a:xfrm>
        </p:spPr>
        <p:txBody>
          <a:bodyPr/>
          <a:lstStyle>
            <a:lvl1pPr>
              <a:defRPr sz="4800"/>
            </a:lvl1pPr>
          </a:lstStyle>
          <a:p>
            <a:r>
              <a:rPr lang="en-US" altLang="zh-CN" dirty="0"/>
              <a:t>Click to edit Master title style</a:t>
            </a:r>
            <a:endParaRPr lang="zh-CN" altLang="en-US" dirty="0"/>
          </a:p>
        </p:txBody>
      </p:sp>
      <p:sp>
        <p:nvSpPr>
          <p:cNvPr id="3" name="Subtitle 2"/>
          <p:cNvSpPr>
            <a:spLocks noGrp="1"/>
          </p:cNvSpPr>
          <p:nvPr>
            <p:ph type="subTitle" idx="1"/>
          </p:nvPr>
        </p:nvSpPr>
        <p:spPr>
          <a:xfrm>
            <a:off x="1371600" y="4509120"/>
            <a:ext cx="6400800" cy="112968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dirty="0"/>
              <a:t>Click to edit Master subtitle style</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extLst>
      <p:ext uri="{BB962C8B-B14F-4D97-AF65-F5344CB8AC3E}">
        <p14:creationId xmlns:p14="http://schemas.microsoft.com/office/powerpoint/2010/main" val="3365117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8568952" cy="868362"/>
          </a:xfrm>
        </p:spPr>
        <p:txBody>
          <a:bodyPr/>
          <a:lstStyle>
            <a:lvl1pPr>
              <a:defRPr lang="zh-CN" altLang="en-US" sz="4000" dirty="0">
                <a:solidFill>
                  <a:srgbClr val="9B37AA"/>
                </a:solidFill>
                <a:latin typeface="+mj-lt"/>
                <a:ea typeface="+mj-ea"/>
                <a:cs typeface="+mj-cs"/>
              </a:defRPr>
            </a:lvl1pPr>
          </a:lstStyle>
          <a:p>
            <a:r>
              <a:rPr lang="en-US" altLang="zh-CN" dirty="0"/>
              <a:t>Click to edit Master title style</a:t>
            </a:r>
            <a:endParaRPr lang="zh-CN" altLang="en-US" dirty="0"/>
          </a:p>
        </p:txBody>
      </p:sp>
      <p:sp>
        <p:nvSpPr>
          <p:cNvPr id="3" name="Content Placeholder 2"/>
          <p:cNvSpPr>
            <a:spLocks noGrp="1"/>
          </p:cNvSpPr>
          <p:nvPr>
            <p:ph idx="1"/>
          </p:nvPr>
        </p:nvSpPr>
        <p:spPr>
          <a:xfrm>
            <a:off x="323528" y="1196753"/>
            <a:ext cx="8568952" cy="5256584"/>
          </a:xfrm>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76200" y="6553200"/>
            <a:ext cx="2133600" cy="244475"/>
          </a:xfrm>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43446"/>
            <a:ext cx="2133600" cy="244475"/>
          </a:xfrm>
          <a:ln/>
        </p:spPr>
        <p:txBody>
          <a:bodyPr/>
          <a:lstStyle>
            <a:lvl1pPr>
              <a:defRPr/>
            </a:lvl1pPr>
          </a:lstStyle>
          <a:p>
            <a:pPr>
              <a:defRPr/>
            </a:pPr>
            <a:fld id="{F57F456A-00AF-44E6-8D70-638C0D0130FF}" type="slidenum">
              <a:rPr lang="en-US" altLang="zh-CN"/>
              <a:pPr>
                <a:defRPr/>
              </a:pPr>
              <a:t>‹#›</a:t>
            </a:fld>
            <a:endParaRPr lang="en-US" altLang="zh-CN" dirty="0"/>
          </a:p>
        </p:txBody>
      </p:sp>
    </p:spTree>
    <p:extLst>
      <p:ext uri="{BB962C8B-B14F-4D97-AF65-F5344CB8AC3E}">
        <p14:creationId xmlns:p14="http://schemas.microsoft.com/office/powerpoint/2010/main" val="1660327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457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
        <p:nvSpPr>
          <p:cNvPr id="8" name="Title 1">
            <a:extLst>
              <a:ext uri="{FF2B5EF4-FFF2-40B4-BE49-F238E27FC236}">
                <a16:creationId xmlns:a16="http://schemas.microsoft.com/office/drawing/2014/main" id="{BA23121B-F176-42ED-A02C-D9870EA9E343}"/>
              </a:ext>
            </a:extLst>
          </p:cNvPr>
          <p:cNvSpPr>
            <a:spLocks noGrp="1"/>
          </p:cNvSpPr>
          <p:nvPr>
            <p:ph type="title"/>
          </p:nvPr>
        </p:nvSpPr>
        <p:spPr>
          <a:xfrm>
            <a:off x="457200" y="274638"/>
            <a:ext cx="8229600" cy="868362"/>
          </a:xfrm>
        </p:spPr>
        <p:txBody>
          <a:bodyPr/>
          <a:lstStyle>
            <a:lvl1pPr>
              <a:defRPr sz="4000"/>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11793279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188640"/>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196752"/>
            <a:ext cx="8229600" cy="5204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extLst>
      <p:ext uri="{BB962C8B-B14F-4D97-AF65-F5344CB8AC3E}">
        <p14:creationId xmlns:p14="http://schemas.microsoft.com/office/powerpoint/2010/main" val="2455274731"/>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6" r:id="rId3"/>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600">
          <a:solidFill>
            <a:schemeClr val="tx1"/>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a:t>CH22 </a:t>
            </a:r>
            <a:r>
              <a:rPr lang="en-US" dirty="0" err="1"/>
              <a:t>IPSec</a:t>
            </a:r>
            <a:r>
              <a:rPr lang="en-US" dirty="0"/>
              <a:t> and TLS</a:t>
            </a:r>
          </a:p>
        </p:txBody>
      </p:sp>
      <p:sp>
        <p:nvSpPr>
          <p:cNvPr id="2" name="Subtitle 1">
            <a:extLst>
              <a:ext uri="{FF2B5EF4-FFF2-40B4-BE49-F238E27FC236}">
                <a16:creationId xmlns:a16="http://schemas.microsoft.com/office/drawing/2014/main" id="{560E7404-A295-4C7A-A4FD-02F555968587}"/>
              </a:ext>
            </a:extLst>
          </p:cNvPr>
          <p:cNvSpPr>
            <a:spLocks noGrp="1"/>
          </p:cNvSpPr>
          <p:nvPr>
            <p:ph type="subTitle" idx="1"/>
          </p:nvPr>
        </p:nvSpPr>
        <p:spPr/>
        <p:txBody>
          <a:bodyPr/>
          <a:lstStyle/>
          <a:p>
            <a:endParaRPr lang="en-SE"/>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CA453-7416-4E1A-ACD1-E1123AE4F501}"/>
              </a:ext>
            </a:extLst>
          </p:cNvPr>
          <p:cNvSpPr>
            <a:spLocks noGrp="1"/>
          </p:cNvSpPr>
          <p:nvPr>
            <p:ph type="title"/>
          </p:nvPr>
        </p:nvSpPr>
        <p:spPr/>
        <p:txBody>
          <a:bodyPr/>
          <a:lstStyle/>
          <a:p>
            <a:r>
              <a:rPr lang="en-US" dirty="0"/>
              <a:t>ESP Modes Quiz</a:t>
            </a:r>
            <a:endParaRPr lang="en-SE" dirty="0"/>
          </a:p>
        </p:txBody>
      </p:sp>
      <p:sp>
        <p:nvSpPr>
          <p:cNvPr id="3" name="Content Placeholder 2">
            <a:extLst>
              <a:ext uri="{FF2B5EF4-FFF2-40B4-BE49-F238E27FC236}">
                <a16:creationId xmlns:a16="http://schemas.microsoft.com/office/drawing/2014/main" id="{07469FE8-4437-437A-A1CB-27F8DD07CB55}"/>
              </a:ext>
            </a:extLst>
          </p:cNvPr>
          <p:cNvSpPr>
            <a:spLocks noGrp="1"/>
          </p:cNvSpPr>
          <p:nvPr>
            <p:ph idx="1"/>
          </p:nvPr>
        </p:nvSpPr>
        <p:spPr/>
        <p:txBody>
          <a:bodyPr/>
          <a:lstStyle/>
          <a:p>
            <a:pPr>
              <a:lnSpc>
                <a:spcPct val="115000"/>
              </a:lnSpc>
              <a:spcBef>
                <a:spcPts val="0"/>
              </a:spcBef>
            </a:pPr>
            <a:r>
              <a:rPr lang="en-US" dirty="0">
                <a:solidFill>
                  <a:schemeClr val="dk1"/>
                </a:solidFill>
                <a:latin typeface="Gloria Hallelujah"/>
                <a:ea typeface="Gloria Hallelujah"/>
                <a:cs typeface="Gloria Hallelujah"/>
                <a:sym typeface="Gloria Hallelujah"/>
              </a:rPr>
              <a:t>ESP can be securely used in...</a:t>
            </a:r>
          </a:p>
          <a:p>
            <a:pPr lvl="1">
              <a:lnSpc>
                <a:spcPct val="115000"/>
              </a:lnSpc>
              <a:spcBef>
                <a:spcPts val="0"/>
              </a:spcBef>
            </a:pPr>
            <a:r>
              <a:rPr lang="en-US" dirty="0">
                <a:solidFill>
                  <a:schemeClr val="dk1"/>
                </a:solidFill>
                <a:latin typeface="Gloria Hallelujah"/>
                <a:ea typeface="Gloria Hallelujah"/>
                <a:cs typeface="Gloria Hallelujah"/>
                <a:sym typeface="Gloria Hallelujah"/>
              </a:rPr>
              <a:t>A. encryption only mode</a:t>
            </a:r>
          </a:p>
          <a:p>
            <a:pPr lvl="1">
              <a:lnSpc>
                <a:spcPct val="115000"/>
              </a:lnSpc>
              <a:spcBef>
                <a:spcPts val="0"/>
              </a:spcBef>
            </a:pPr>
            <a:r>
              <a:rPr lang="en-US" dirty="0">
                <a:solidFill>
                  <a:schemeClr val="dk1"/>
                </a:solidFill>
                <a:latin typeface="Gloria Hallelujah"/>
                <a:ea typeface="Gloria Hallelujah"/>
                <a:cs typeface="Gloria Hallelujah"/>
                <a:sym typeface="Gloria Hallelujah"/>
              </a:rPr>
              <a:t>B. authentication only mode</a:t>
            </a:r>
          </a:p>
          <a:p>
            <a:pPr lvl="1">
              <a:lnSpc>
                <a:spcPct val="115000"/>
              </a:lnSpc>
              <a:spcBef>
                <a:spcPts val="0"/>
              </a:spcBef>
            </a:pPr>
            <a:r>
              <a:rPr lang="en-US" dirty="0">
                <a:solidFill>
                  <a:schemeClr val="dk1"/>
                </a:solidFill>
                <a:latin typeface="Gloria Hallelujah"/>
                <a:ea typeface="Gloria Hallelujah"/>
                <a:cs typeface="Gloria Hallelujah"/>
                <a:sym typeface="Gloria Hallelujah"/>
              </a:rPr>
              <a:t>C. encryption and authentication mode	</a:t>
            </a:r>
          </a:p>
          <a:p>
            <a:pPr>
              <a:lnSpc>
                <a:spcPct val="115000"/>
              </a:lnSpc>
              <a:spcBef>
                <a:spcPts val="0"/>
              </a:spcBef>
            </a:pPr>
            <a:r>
              <a:rPr lang="en-US" dirty="0">
                <a:solidFill>
                  <a:schemeClr val="dk1"/>
                </a:solidFill>
                <a:latin typeface="Gloria Hallelujah"/>
                <a:ea typeface="Gloria Hallelujah"/>
                <a:cs typeface="Gloria Hallelujah"/>
                <a:sym typeface="Gloria Hallelujah"/>
              </a:rPr>
              <a:t>ANS: A,B,C (but only C is fully secure.)</a:t>
            </a:r>
          </a:p>
          <a:p>
            <a:endParaRPr lang="en-SE" dirty="0"/>
          </a:p>
        </p:txBody>
      </p:sp>
      <p:sp>
        <p:nvSpPr>
          <p:cNvPr id="4" name="Slide Number Placeholder 3">
            <a:extLst>
              <a:ext uri="{FF2B5EF4-FFF2-40B4-BE49-F238E27FC236}">
                <a16:creationId xmlns:a16="http://schemas.microsoft.com/office/drawing/2014/main" id="{FD158212-EA74-42FF-970C-0561DDC4F71F}"/>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dirty="0"/>
          </a:p>
        </p:txBody>
      </p:sp>
    </p:spTree>
    <p:extLst>
      <p:ext uri="{BB962C8B-B14F-4D97-AF65-F5344CB8AC3E}">
        <p14:creationId xmlns:p14="http://schemas.microsoft.com/office/powerpoint/2010/main" val="627887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t>ESP in Transport Mode</a:t>
            </a:r>
          </a:p>
        </p:txBody>
      </p:sp>
      <p:sp>
        <p:nvSpPr>
          <p:cNvPr id="3" name="Content Placeholder 2">
            <a:extLst>
              <a:ext uri="{FF2B5EF4-FFF2-40B4-BE49-F238E27FC236}">
                <a16:creationId xmlns:a16="http://schemas.microsoft.com/office/drawing/2014/main" id="{03581BF8-FA77-4747-AFE0-9E2DC60E7248}"/>
              </a:ext>
            </a:extLst>
          </p:cNvPr>
          <p:cNvSpPr>
            <a:spLocks noGrp="1"/>
          </p:cNvSpPr>
          <p:nvPr>
            <p:ph idx="1"/>
          </p:nvPr>
        </p:nvSpPr>
        <p:spPr>
          <a:xfrm>
            <a:off x="323528" y="1196753"/>
            <a:ext cx="8568952" cy="2088231"/>
          </a:xfrm>
        </p:spPr>
        <p:txBody>
          <a:bodyPr>
            <a:normAutofit fontScale="40000" lnSpcReduction="20000"/>
          </a:bodyPr>
          <a:lstStyle/>
          <a:p>
            <a:r>
              <a:rPr lang="en-US" dirty="0"/>
              <a:t>ESP header is inserted </a:t>
            </a:r>
            <a:r>
              <a:rPr lang="en-US" dirty="0">
                <a:solidFill>
                  <a:srgbClr val="FF0000"/>
                </a:solidFill>
              </a:rPr>
              <a:t>after</a:t>
            </a:r>
            <a:r>
              <a:rPr lang="en-US" dirty="0"/>
              <a:t> </a:t>
            </a:r>
            <a:r>
              <a:rPr lang="en-US" dirty="0">
                <a:solidFill>
                  <a:srgbClr val="FF0000"/>
                </a:solidFill>
              </a:rPr>
              <a:t>the original IP header</a:t>
            </a:r>
            <a:r>
              <a:rPr lang="en-US" dirty="0"/>
              <a:t>. It includes the security parameter index, a sequence number, the </a:t>
            </a:r>
            <a:r>
              <a:rPr lang="en-US" dirty="0" err="1"/>
              <a:t>InitVector</a:t>
            </a:r>
            <a:r>
              <a:rPr lang="en-US" dirty="0"/>
              <a:t> (IV) for encryption. </a:t>
            </a:r>
          </a:p>
          <a:p>
            <a:r>
              <a:rPr lang="en-US" dirty="0"/>
              <a:t>ESP trailer had the padding information and pointer to next header, such as the TCP or UDP header. </a:t>
            </a:r>
          </a:p>
          <a:p>
            <a:r>
              <a:rPr lang="en-US" dirty="0"/>
              <a:t>Packet payload and the ESP trailer are both encrypted but the ESP header is not because it provides information (e.g., the security parameter index) that tells the receiving end how to decrypt the payload, for example, which algorithm and shared secret key to use.</a:t>
            </a:r>
          </a:p>
          <a:p>
            <a:r>
              <a:rPr lang="en-US" dirty="0"/>
              <a:t>The ESP header and the encrypted payload are then hashed together with a secret key, and the hash value is stored in ESP Auth as the Message Authentication Code (MAC) for the receiver to verify the authenticity and integrity of the message.</a:t>
            </a:r>
          </a:p>
          <a:p>
            <a:endParaRPr lang="en-SE" dirty="0"/>
          </a:p>
        </p:txBody>
      </p:sp>
      <p:pic>
        <p:nvPicPr>
          <p:cNvPr id="107" name="Shape 107"/>
          <p:cNvPicPr preferRelativeResize="0"/>
          <p:nvPr/>
        </p:nvPicPr>
        <p:blipFill>
          <a:blip r:embed="rId3">
            <a:alphaModFix/>
          </a:blip>
          <a:stretch>
            <a:fillRect/>
          </a:stretch>
        </p:blipFill>
        <p:spPr>
          <a:xfrm>
            <a:off x="791580" y="3115973"/>
            <a:ext cx="7560840" cy="3674597"/>
          </a:xfrm>
          <a:prstGeom prst="rect">
            <a:avLst/>
          </a:prstGeom>
          <a:noFill/>
          <a:ln>
            <a:noFill/>
          </a:ln>
        </p:spPr>
      </p:pic>
      <p:sp>
        <p:nvSpPr>
          <p:cNvPr id="6" name="Slide Number Placeholder 3">
            <a:extLst>
              <a:ext uri="{FF2B5EF4-FFF2-40B4-BE49-F238E27FC236}">
                <a16:creationId xmlns:a16="http://schemas.microsoft.com/office/drawing/2014/main" id="{ABCCBAAD-3780-456D-89F0-EC69F452011A}"/>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11</a:t>
            </a:fld>
            <a:endParaRPr lang="en-US" altLang="zh-CN" dirty="0"/>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ESP Tunnel Mode</a:t>
            </a:r>
          </a:p>
        </p:txBody>
      </p:sp>
      <p:sp>
        <p:nvSpPr>
          <p:cNvPr id="2" name="Content Placeholder 1">
            <a:extLst>
              <a:ext uri="{FF2B5EF4-FFF2-40B4-BE49-F238E27FC236}">
                <a16:creationId xmlns:a16="http://schemas.microsoft.com/office/drawing/2014/main" id="{787DC6D9-2A4C-4272-A644-152AC747131B}"/>
              </a:ext>
            </a:extLst>
          </p:cNvPr>
          <p:cNvSpPr>
            <a:spLocks noGrp="1"/>
          </p:cNvSpPr>
          <p:nvPr>
            <p:ph idx="1"/>
          </p:nvPr>
        </p:nvSpPr>
        <p:spPr>
          <a:xfrm>
            <a:off x="323528" y="1196753"/>
            <a:ext cx="8568952" cy="2232247"/>
          </a:xfrm>
        </p:spPr>
        <p:txBody>
          <a:bodyPr>
            <a:normAutofit fontScale="55000" lnSpcReduction="20000"/>
          </a:bodyPr>
          <a:lstStyle/>
          <a:p>
            <a:r>
              <a:rPr lang="en-US" dirty="0">
                <a:solidFill>
                  <a:schemeClr val="dk1"/>
                </a:solidFill>
              </a:rPr>
              <a:t>ESP header is added </a:t>
            </a:r>
            <a:r>
              <a:rPr lang="en-US" dirty="0">
                <a:solidFill>
                  <a:srgbClr val="FF0000"/>
                </a:solidFill>
              </a:rPr>
              <a:t>after the new IP header.</a:t>
            </a:r>
          </a:p>
          <a:p>
            <a:r>
              <a:rPr lang="en-US" dirty="0">
                <a:solidFill>
                  <a:schemeClr val="dk1"/>
                </a:solidFill>
              </a:rPr>
              <a:t>Packet payload, which contains the entire original packet plus the ESP trailer, is encrypted. </a:t>
            </a:r>
          </a:p>
          <a:p>
            <a:pPr lvl="1"/>
            <a:r>
              <a:rPr lang="en-US" dirty="0">
                <a:solidFill>
                  <a:schemeClr val="dk1"/>
                </a:solidFill>
              </a:rPr>
              <a:t>The original IP header data, including the original source and destination IP addresses are encrypted. </a:t>
            </a:r>
          </a:p>
          <a:p>
            <a:pPr lvl="1"/>
            <a:r>
              <a:rPr lang="en-US" dirty="0">
                <a:solidFill>
                  <a:schemeClr val="dk1"/>
                </a:solidFill>
              </a:rPr>
              <a:t>MAC is computed over the entire original packet plus the ESP header and trailer, therefore, header of the original IP, for example, the original IP source address, is authenticated.</a:t>
            </a:r>
          </a:p>
          <a:p>
            <a:endParaRPr lang="en-SE" dirty="0"/>
          </a:p>
        </p:txBody>
      </p:sp>
      <p:pic>
        <p:nvPicPr>
          <p:cNvPr id="114" name="Shape 114"/>
          <p:cNvPicPr preferRelativeResize="0"/>
          <p:nvPr/>
        </p:nvPicPr>
        <p:blipFill>
          <a:blip r:embed="rId3">
            <a:alphaModFix/>
          </a:blip>
          <a:stretch>
            <a:fillRect/>
          </a:stretch>
        </p:blipFill>
        <p:spPr>
          <a:xfrm>
            <a:off x="313860" y="3325174"/>
            <a:ext cx="8588288" cy="3478426"/>
          </a:xfrm>
          <a:prstGeom prst="rect">
            <a:avLst/>
          </a:prstGeom>
          <a:noFill/>
          <a:ln>
            <a:noFill/>
          </a:ln>
        </p:spPr>
      </p:pic>
      <p:sp>
        <p:nvSpPr>
          <p:cNvPr id="5" name="Slide Number Placeholder 3">
            <a:extLst>
              <a:ext uri="{FF2B5EF4-FFF2-40B4-BE49-F238E27FC236}">
                <a16:creationId xmlns:a16="http://schemas.microsoft.com/office/drawing/2014/main" id="{DB44D7C3-E7E4-4C32-8F38-957FB7E6BAB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12</a:t>
            </a:fld>
            <a:endParaRPr lang="en-US" altLang="zh-CN" dirty="0"/>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Shape 121"/>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Authentication Header (AH)</a:t>
            </a:r>
          </a:p>
        </p:txBody>
      </p:sp>
      <p:sp>
        <p:nvSpPr>
          <p:cNvPr id="122" name="Shape 122"/>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lnSpc>
                <a:spcPct val="115000"/>
              </a:lnSpc>
              <a:spcBef>
                <a:spcPts val="0"/>
              </a:spcBef>
              <a:buClr>
                <a:schemeClr val="dk1"/>
              </a:buClr>
            </a:pPr>
            <a:r>
              <a:rPr lang="en-US" sz="2400" dirty="0">
                <a:solidFill>
                  <a:schemeClr val="dk1"/>
                </a:solidFill>
              </a:rPr>
              <a:t>In ESP, the IP header is not authenticated. So what if we want to authenticate the entire packet? We can use Authentication Header (AH).</a:t>
            </a:r>
          </a:p>
          <a:p>
            <a:pPr marL="257175" indent="-142875">
              <a:lnSpc>
                <a:spcPct val="115000"/>
              </a:lnSpc>
              <a:spcBef>
                <a:spcPts val="0"/>
              </a:spcBef>
              <a:buClr>
                <a:schemeClr val="dk1"/>
              </a:buClr>
            </a:pPr>
            <a:endParaRPr lang="en-US" sz="2250" dirty="0">
              <a:solidFill>
                <a:schemeClr val="dk1"/>
              </a:solidFill>
            </a:endParaRPr>
          </a:p>
          <a:p>
            <a:pPr marL="257175" indent="-142875">
              <a:lnSpc>
                <a:spcPct val="115000"/>
              </a:lnSpc>
              <a:spcBef>
                <a:spcPts val="0"/>
              </a:spcBef>
              <a:buClr>
                <a:schemeClr val="dk1"/>
              </a:buClr>
            </a:pPr>
            <a:r>
              <a:rPr lang="en-US" sz="2400" dirty="0">
                <a:solidFill>
                  <a:schemeClr val="dk1"/>
                </a:solidFill>
              </a:rPr>
              <a:t>Authentication is applied to the entire packet</a:t>
            </a:r>
          </a:p>
          <a:p>
            <a:pPr marL="657225" lvl="1" indent="-142875">
              <a:lnSpc>
                <a:spcPct val="115000"/>
              </a:lnSpc>
              <a:spcBef>
                <a:spcPts val="0"/>
              </a:spcBef>
              <a:buClr>
                <a:schemeClr val="dk1"/>
              </a:buClr>
            </a:pPr>
            <a:r>
              <a:rPr lang="en-US" sz="2400" dirty="0">
                <a:solidFill>
                  <a:schemeClr val="dk1"/>
                </a:solidFill>
              </a:rPr>
              <a:t>Certain fields in the IP header, e.g., time-to-live, or, TTL, that may change in transmission are not included, or, zeroed out, when MAC is computed.</a:t>
            </a:r>
          </a:p>
          <a:p>
            <a:pPr marL="0" indent="0">
              <a:lnSpc>
                <a:spcPct val="115000"/>
              </a:lnSpc>
              <a:spcBef>
                <a:spcPts val="0"/>
              </a:spcBef>
              <a:buNone/>
            </a:pPr>
            <a:endParaRPr sz="2400" dirty="0">
              <a:solidFill>
                <a:schemeClr val="dk1"/>
              </a:solidFill>
            </a:endParaRPr>
          </a:p>
          <a:p>
            <a:pPr marL="257175" indent="-142875">
              <a:lnSpc>
                <a:spcPct val="115000"/>
              </a:lnSpc>
              <a:spcBef>
                <a:spcPts val="480"/>
              </a:spcBef>
              <a:buClr>
                <a:schemeClr val="dk1"/>
              </a:buClr>
            </a:pPr>
            <a:r>
              <a:rPr lang="en-US" sz="2400" dirty="0">
                <a:solidFill>
                  <a:schemeClr val="dk1"/>
                </a:solidFill>
              </a:rPr>
              <a:t>If both ESP and AH are applied to a packet, </a:t>
            </a:r>
            <a:r>
              <a:rPr lang="en-US" sz="2400" dirty="0"/>
              <a:t>AH follows ESP</a:t>
            </a:r>
          </a:p>
          <a:p>
            <a:pPr marL="657225" lvl="1" indent="-142875">
              <a:lnSpc>
                <a:spcPct val="115000"/>
              </a:lnSpc>
              <a:spcBef>
                <a:spcPts val="480"/>
              </a:spcBef>
              <a:buClr>
                <a:schemeClr val="dk1"/>
              </a:buClr>
            </a:pPr>
            <a:r>
              <a:rPr lang="en-US" sz="2400" dirty="0">
                <a:solidFill>
                  <a:schemeClr val="dk1"/>
                </a:solidFill>
              </a:rPr>
              <a:t>Use ESP to encrypt the payload and then apply AH to authenticate the entire packet.</a:t>
            </a:r>
          </a:p>
          <a:p>
            <a:pPr marL="657225" lvl="1" indent="-142875">
              <a:lnSpc>
                <a:spcPct val="115000"/>
              </a:lnSpc>
              <a:spcBef>
                <a:spcPts val="480"/>
              </a:spcBef>
              <a:buClr>
                <a:schemeClr val="dk1"/>
              </a:buClr>
            </a:pPr>
            <a:endParaRPr lang="en-US" sz="1850" dirty="0">
              <a:solidFill>
                <a:srgbClr val="6699FF"/>
              </a:solidFill>
            </a:endParaRPr>
          </a:p>
          <a:p>
            <a:pPr marL="657225" lvl="1" indent="-142875">
              <a:lnSpc>
                <a:spcPct val="115000"/>
              </a:lnSpc>
              <a:spcBef>
                <a:spcPts val="480"/>
              </a:spcBef>
              <a:buClr>
                <a:schemeClr val="dk1"/>
              </a:buClr>
            </a:pPr>
            <a:endParaRPr lang="en-US" sz="1850" dirty="0">
              <a:solidFill>
                <a:srgbClr val="6699FF"/>
              </a:solidFill>
            </a:endParaRPr>
          </a:p>
          <a:p>
            <a:pPr>
              <a:lnSpc>
                <a:spcPct val="115000"/>
              </a:lnSpc>
              <a:spcBef>
                <a:spcPts val="0"/>
              </a:spcBef>
              <a:buNone/>
            </a:pPr>
            <a:endParaRPr sz="2250" dirty="0"/>
          </a:p>
        </p:txBody>
      </p:sp>
      <p:sp>
        <p:nvSpPr>
          <p:cNvPr id="5" name="Slide Number Placeholder 3">
            <a:extLst>
              <a:ext uri="{FF2B5EF4-FFF2-40B4-BE49-F238E27FC236}">
                <a16:creationId xmlns:a16="http://schemas.microsoft.com/office/drawing/2014/main" id="{060FC4C8-75AA-41F8-9B75-732F9A104A2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13</a:t>
            </a:fld>
            <a:endParaRPr lang="en-US" altLang="zh-CN" dirty="0"/>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Authentication Header in Transport Mode</a:t>
            </a:r>
          </a:p>
        </p:txBody>
      </p:sp>
      <p:sp>
        <p:nvSpPr>
          <p:cNvPr id="2" name="Content Placeholder 1">
            <a:extLst>
              <a:ext uri="{FF2B5EF4-FFF2-40B4-BE49-F238E27FC236}">
                <a16:creationId xmlns:a16="http://schemas.microsoft.com/office/drawing/2014/main" id="{23910933-E654-4035-8767-F5DB9588EB16}"/>
              </a:ext>
            </a:extLst>
          </p:cNvPr>
          <p:cNvSpPr>
            <a:spLocks noGrp="1"/>
          </p:cNvSpPr>
          <p:nvPr>
            <p:ph idx="1"/>
          </p:nvPr>
        </p:nvSpPr>
        <p:spPr>
          <a:xfrm>
            <a:off x="323528" y="1196753"/>
            <a:ext cx="8568952" cy="2232247"/>
          </a:xfrm>
        </p:spPr>
        <p:txBody>
          <a:bodyPr>
            <a:normAutofit lnSpcReduction="10000"/>
          </a:bodyPr>
          <a:lstStyle/>
          <a:p>
            <a:r>
              <a:rPr lang="en-US" dirty="0"/>
              <a:t>If AH is used with transport mode, the AH header is inserted after the original IP header, and contains the authentication code.</a:t>
            </a:r>
          </a:p>
        </p:txBody>
      </p:sp>
      <p:pic>
        <p:nvPicPr>
          <p:cNvPr id="129" name="Shape 129"/>
          <p:cNvPicPr preferRelativeResize="0"/>
          <p:nvPr/>
        </p:nvPicPr>
        <p:blipFill>
          <a:blip r:embed="rId3">
            <a:alphaModFix/>
          </a:blip>
          <a:stretch>
            <a:fillRect/>
          </a:stretch>
        </p:blipFill>
        <p:spPr>
          <a:xfrm>
            <a:off x="590845" y="3195735"/>
            <a:ext cx="8034318" cy="3578775"/>
          </a:xfrm>
          <a:prstGeom prst="rect">
            <a:avLst/>
          </a:prstGeom>
          <a:noFill/>
          <a:ln>
            <a:noFill/>
          </a:ln>
        </p:spPr>
      </p:pic>
      <p:sp>
        <p:nvSpPr>
          <p:cNvPr id="5" name="Slide Number Placeholder 3">
            <a:extLst>
              <a:ext uri="{FF2B5EF4-FFF2-40B4-BE49-F238E27FC236}">
                <a16:creationId xmlns:a16="http://schemas.microsoft.com/office/drawing/2014/main" id="{3C1DC32F-8DCE-4B5B-8806-67141167E256}"/>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14</a:t>
            </a:fld>
            <a:endParaRPr lang="en-US" altLang="zh-CN" dirty="0"/>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Authentication Header in Tunnel Mode</a:t>
            </a:r>
          </a:p>
        </p:txBody>
      </p:sp>
      <p:sp>
        <p:nvSpPr>
          <p:cNvPr id="2" name="Content Placeholder 1">
            <a:extLst>
              <a:ext uri="{FF2B5EF4-FFF2-40B4-BE49-F238E27FC236}">
                <a16:creationId xmlns:a16="http://schemas.microsoft.com/office/drawing/2014/main" id="{3EA716DC-EFD5-4504-8596-77F9A107B23E}"/>
              </a:ext>
            </a:extLst>
          </p:cNvPr>
          <p:cNvSpPr>
            <a:spLocks noGrp="1"/>
          </p:cNvSpPr>
          <p:nvPr>
            <p:ph idx="1"/>
          </p:nvPr>
        </p:nvSpPr>
        <p:spPr/>
        <p:txBody>
          <a:bodyPr/>
          <a:lstStyle/>
          <a:p>
            <a:r>
              <a:rPr lang="en-US" dirty="0">
                <a:solidFill>
                  <a:schemeClr val="dk1"/>
                </a:solidFill>
              </a:rPr>
              <a:t>If AH is used with tunnel mode, the AH header is inserted after the new IP header.</a:t>
            </a:r>
          </a:p>
          <a:p>
            <a:endParaRPr lang="en-SE" dirty="0"/>
          </a:p>
        </p:txBody>
      </p:sp>
      <p:pic>
        <p:nvPicPr>
          <p:cNvPr id="136" name="Shape 136"/>
          <p:cNvPicPr preferRelativeResize="0"/>
          <p:nvPr/>
        </p:nvPicPr>
        <p:blipFill>
          <a:blip r:embed="rId3">
            <a:alphaModFix/>
          </a:blip>
          <a:stretch>
            <a:fillRect/>
          </a:stretch>
        </p:blipFill>
        <p:spPr>
          <a:xfrm>
            <a:off x="809826" y="3038371"/>
            <a:ext cx="7596356" cy="3512043"/>
          </a:xfrm>
          <a:prstGeom prst="rect">
            <a:avLst/>
          </a:prstGeom>
          <a:noFill/>
          <a:ln>
            <a:noFill/>
          </a:ln>
        </p:spPr>
      </p:pic>
      <p:sp>
        <p:nvSpPr>
          <p:cNvPr id="5" name="Slide Number Placeholder 3">
            <a:extLst>
              <a:ext uri="{FF2B5EF4-FFF2-40B4-BE49-F238E27FC236}">
                <a16:creationId xmlns:a16="http://schemas.microsoft.com/office/drawing/2014/main" id="{CECDFAAC-4D2F-41A1-9FEB-8824AEEC537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15</a:t>
            </a:fld>
            <a:endParaRPr lang="en-US" altLang="zh-CN" dirty="0"/>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dirty="0">
                <a:solidFill>
                  <a:srgbClr val="9B37AA"/>
                </a:solidFill>
              </a:rPr>
              <a:t>ESP and AH Quiz</a:t>
            </a:r>
          </a:p>
        </p:txBody>
      </p:sp>
      <p:sp>
        <p:nvSpPr>
          <p:cNvPr id="2" name="Content Placeholder 1">
            <a:extLst>
              <a:ext uri="{FF2B5EF4-FFF2-40B4-BE49-F238E27FC236}">
                <a16:creationId xmlns:a16="http://schemas.microsoft.com/office/drawing/2014/main" id="{08A02E68-4D34-4FE0-B220-FAF0FE51393C}"/>
              </a:ext>
            </a:extLst>
          </p:cNvPr>
          <p:cNvSpPr>
            <a:spLocks noGrp="1"/>
          </p:cNvSpPr>
          <p:nvPr>
            <p:ph idx="1"/>
          </p:nvPr>
        </p:nvSpPr>
        <p:spPr>
          <a:xfrm>
            <a:off x="323528" y="1196752"/>
            <a:ext cx="8568952" cy="5472607"/>
          </a:xfrm>
        </p:spPr>
        <p:txBody>
          <a:bodyPr>
            <a:normAutofit lnSpcReduction="10000"/>
          </a:bodyPr>
          <a:lstStyle/>
          <a:p>
            <a:pPr>
              <a:lnSpc>
                <a:spcPct val="80000"/>
              </a:lnSpc>
              <a:spcBef>
                <a:spcPts val="405"/>
              </a:spcBef>
            </a:pPr>
            <a:r>
              <a:rPr lang="en-US" dirty="0">
                <a:solidFill>
                  <a:schemeClr val="dk1"/>
                </a:solidFill>
                <a:latin typeface="Gloria Hallelujah"/>
                <a:ea typeface="Gloria Hallelujah"/>
                <a:cs typeface="Gloria Hallelujah"/>
                <a:sym typeface="Gloria Hallelujah"/>
              </a:rPr>
              <a:t>Which are true:</a:t>
            </a:r>
          </a:p>
          <a:p>
            <a:pPr lvl="1">
              <a:lnSpc>
                <a:spcPct val="80000"/>
              </a:lnSpc>
              <a:spcBef>
                <a:spcPts val="405"/>
              </a:spcBef>
            </a:pPr>
            <a:r>
              <a:rPr lang="en-US" dirty="0">
                <a:solidFill>
                  <a:schemeClr val="dk1"/>
                </a:solidFill>
                <a:latin typeface="Gloria Hallelujah"/>
                <a:ea typeface="Gloria Hallelujah"/>
                <a:cs typeface="Gloria Hallelujah"/>
                <a:sym typeface="Gloria Hallelujah"/>
              </a:rPr>
              <a:t>A. ESP can provide both confidentiality and integrity protection</a:t>
            </a:r>
          </a:p>
          <a:p>
            <a:pPr lvl="1">
              <a:lnSpc>
                <a:spcPct val="80000"/>
              </a:lnSpc>
              <a:spcBef>
                <a:spcPts val="405"/>
              </a:spcBef>
            </a:pPr>
            <a:r>
              <a:rPr lang="en-US" dirty="0">
                <a:solidFill>
                  <a:schemeClr val="dk1"/>
                </a:solidFill>
                <a:latin typeface="Gloria Hallelujah"/>
                <a:ea typeface="Gloria Hallelujah"/>
                <a:cs typeface="Gloria Hallelujah"/>
                <a:sym typeface="Gloria Hallelujah"/>
              </a:rPr>
              <a:t>B. If the authentication option of ESP is chosen, message integrity code is computed before encryption</a:t>
            </a:r>
          </a:p>
          <a:p>
            <a:pPr lvl="1">
              <a:lnSpc>
                <a:spcPct val="80000"/>
              </a:lnSpc>
              <a:spcBef>
                <a:spcPts val="405"/>
              </a:spcBef>
            </a:pPr>
            <a:r>
              <a:rPr lang="en-US" dirty="0">
                <a:solidFill>
                  <a:schemeClr val="dk1"/>
                </a:solidFill>
                <a:latin typeface="Gloria Hallelujah"/>
                <a:ea typeface="Gloria Hallelujah"/>
                <a:cs typeface="Gloria Hallelujah"/>
                <a:sym typeface="Gloria Hallelujah"/>
              </a:rPr>
              <a:t>C. To protect the confidentiality and integrity of the whole original IP packet, we can use ESP with authentication option in tunnel mode.</a:t>
            </a:r>
          </a:p>
          <a:p>
            <a:pPr lvl="1">
              <a:lnSpc>
                <a:spcPct val="80000"/>
              </a:lnSpc>
              <a:spcBef>
                <a:spcPts val="405"/>
              </a:spcBef>
            </a:pPr>
            <a:r>
              <a:rPr lang="en-US" dirty="0">
                <a:solidFill>
                  <a:schemeClr val="dk1"/>
                </a:solidFill>
                <a:latin typeface="Gloria Hallelujah"/>
                <a:ea typeface="Gloria Hallelujah"/>
                <a:cs typeface="Gloria Hallelujah"/>
                <a:sym typeface="Gloria Hallelujah"/>
              </a:rPr>
              <a:t>D. In AH, the integrity hash covers the IP header</a:t>
            </a:r>
          </a:p>
          <a:p>
            <a:pPr>
              <a:lnSpc>
                <a:spcPct val="80000"/>
              </a:lnSpc>
              <a:spcBef>
                <a:spcPts val="405"/>
              </a:spcBef>
            </a:pPr>
            <a:r>
              <a:rPr lang="en-US" dirty="0">
                <a:solidFill>
                  <a:schemeClr val="dk1"/>
                </a:solidFill>
                <a:latin typeface="Gloria Hallelujah"/>
                <a:sym typeface="Gloria Hallelujah"/>
              </a:rPr>
              <a:t>ANS: A,C,D</a:t>
            </a:r>
            <a:endParaRPr lang="en-SE" dirty="0"/>
          </a:p>
        </p:txBody>
      </p:sp>
      <p:sp>
        <p:nvSpPr>
          <p:cNvPr id="145" name="Shape 145"/>
          <p:cNvSpPr txBox="1"/>
          <p:nvPr/>
        </p:nvSpPr>
        <p:spPr>
          <a:xfrm>
            <a:off x="1714257" y="1751944"/>
            <a:ext cx="6128099" cy="576000"/>
          </a:xfrm>
          <a:prstGeom prst="rect">
            <a:avLst/>
          </a:prstGeom>
          <a:noFill/>
          <a:ln>
            <a:noFill/>
          </a:ln>
        </p:spPr>
        <p:txBody>
          <a:bodyPr lIns="68569" tIns="68569" rIns="68569" bIns="68569" anchor="ctr" anchorCtr="0">
            <a:noAutofit/>
          </a:bodyPr>
          <a:lstStyle/>
          <a:p>
            <a:pPr>
              <a:spcBef>
                <a:spcPts val="0"/>
              </a:spcBef>
            </a:pPr>
            <a:endParaRPr lang="en-US" sz="2250" b="1" dirty="0">
              <a:solidFill>
                <a:srgbClr val="6699FF"/>
              </a:solidFill>
              <a:latin typeface="Gloria Hallelujah"/>
              <a:ea typeface="Gloria Hallelujah"/>
              <a:cs typeface="Gloria Hallelujah"/>
              <a:sym typeface="Gloria Hallelujah"/>
            </a:endParaRPr>
          </a:p>
        </p:txBody>
      </p:sp>
      <p:sp>
        <p:nvSpPr>
          <p:cNvPr id="147" name="Shape 147"/>
          <p:cNvSpPr txBox="1"/>
          <p:nvPr/>
        </p:nvSpPr>
        <p:spPr>
          <a:xfrm>
            <a:off x="1099707" y="3378338"/>
            <a:ext cx="7921124" cy="1506600"/>
          </a:xfrm>
          <a:prstGeom prst="rect">
            <a:avLst/>
          </a:prstGeom>
          <a:noFill/>
          <a:ln>
            <a:noFill/>
          </a:ln>
        </p:spPr>
        <p:txBody>
          <a:bodyPr lIns="68569" tIns="68569" rIns="68569" bIns="68569" anchor="ctr" anchorCtr="0">
            <a:noAutofit/>
          </a:bodyPr>
          <a:lstStyle/>
          <a:p>
            <a:pPr marL="342900">
              <a:spcBef>
                <a:spcPts val="0"/>
              </a:spcBef>
            </a:pPr>
            <a:endParaRPr sz="2250" dirty="0">
              <a:solidFill>
                <a:schemeClr val="dk1"/>
              </a:solidFill>
              <a:latin typeface="Gloria Hallelujah"/>
              <a:ea typeface="Gloria Hallelujah"/>
              <a:cs typeface="Gloria Hallelujah"/>
              <a:sym typeface="Gloria Hallelujah"/>
            </a:endParaRPr>
          </a:p>
        </p:txBody>
      </p:sp>
      <p:sp>
        <p:nvSpPr>
          <p:cNvPr id="13" name="Slide Number Placeholder 3">
            <a:extLst>
              <a:ext uri="{FF2B5EF4-FFF2-40B4-BE49-F238E27FC236}">
                <a16:creationId xmlns:a16="http://schemas.microsoft.com/office/drawing/2014/main" id="{0F641F5B-C75B-4215-AC0A-73F58D1C08D9}"/>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16</a:t>
            </a:fld>
            <a:endParaRPr lang="en-US" altLang="zh-CN" dirty="0"/>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Internet Key Exchange (IKE)</a:t>
            </a:r>
          </a:p>
        </p:txBody>
      </p:sp>
      <p:sp>
        <p:nvSpPr>
          <p:cNvPr id="156" name="Shape 156"/>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spcBef>
                <a:spcPts val="0"/>
              </a:spcBef>
              <a:buClr>
                <a:schemeClr val="dk1"/>
              </a:buClr>
            </a:pPr>
            <a:r>
              <a:rPr lang="en-US" sz="2800" dirty="0"/>
              <a:t>IKE is the security protocol for two end-hosts or two gateways using </a:t>
            </a:r>
            <a:r>
              <a:rPr lang="en-US" sz="2800" dirty="0" err="1"/>
              <a:t>IPSec</a:t>
            </a:r>
            <a:r>
              <a:rPr lang="en-US" sz="2800" dirty="0"/>
              <a:t> for secure connections. It allows the two parties to:</a:t>
            </a:r>
            <a:endParaRPr lang="en-US" sz="2400" dirty="0"/>
          </a:p>
          <a:p>
            <a:pPr marL="657225" lvl="1" indent="-142875">
              <a:spcBef>
                <a:spcPts val="0"/>
              </a:spcBef>
              <a:buClr>
                <a:schemeClr val="dk1"/>
              </a:buClr>
            </a:pPr>
            <a:r>
              <a:rPr lang="en-US" sz="2400" dirty="0"/>
              <a:t>Exchange and negotiate security policies.</a:t>
            </a:r>
          </a:p>
          <a:p>
            <a:pPr marL="657225" lvl="1" indent="-142875">
              <a:spcBef>
                <a:spcPts val="480"/>
              </a:spcBef>
              <a:buClr>
                <a:schemeClr val="dk1"/>
              </a:buClr>
            </a:pPr>
            <a:r>
              <a:rPr lang="en-US" sz="2400" dirty="0"/>
              <a:t>Establish security parameters, or security associations</a:t>
            </a:r>
          </a:p>
          <a:p>
            <a:pPr marL="1057275" lvl="2" indent="-142875">
              <a:spcBef>
                <a:spcPts val="480"/>
              </a:spcBef>
              <a:buClr>
                <a:schemeClr val="dk1"/>
              </a:buClr>
            </a:pPr>
            <a:r>
              <a:rPr lang="en-US" sz="2000" dirty="0"/>
              <a:t>e.g., AH, or ESP, and which cryptographic algorithms for encryption or hashing.</a:t>
            </a:r>
          </a:p>
          <a:p>
            <a:pPr marL="657225" lvl="1" indent="-142875">
              <a:spcBef>
                <a:spcPts val="480"/>
              </a:spcBef>
              <a:buClr>
                <a:schemeClr val="dk1"/>
              </a:buClr>
            </a:pPr>
            <a:r>
              <a:rPr lang="en-US" sz="2800" dirty="0"/>
              <a:t>Key exchange</a:t>
            </a:r>
          </a:p>
          <a:p>
            <a:pPr marL="1057275" lvl="2" indent="-142875">
              <a:spcBef>
                <a:spcPts val="480"/>
              </a:spcBef>
              <a:buClr>
                <a:srgbClr val="6B9462"/>
              </a:buClr>
            </a:pPr>
            <a:r>
              <a:rPr lang="en-US" sz="2000" dirty="0"/>
              <a:t>Establish shared keys between two parties.</a:t>
            </a:r>
            <a:endParaRPr dirty="0"/>
          </a:p>
        </p:txBody>
      </p:sp>
      <p:sp>
        <p:nvSpPr>
          <p:cNvPr id="5" name="Slide Number Placeholder 3">
            <a:extLst>
              <a:ext uri="{FF2B5EF4-FFF2-40B4-BE49-F238E27FC236}">
                <a16:creationId xmlns:a16="http://schemas.microsoft.com/office/drawing/2014/main" id="{D82FA88C-981B-4667-BA0B-B52D1B65C90C}"/>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17</a:t>
            </a:fld>
            <a:endParaRPr lang="en-US" altLang="zh-CN" dirty="0"/>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Security Association (SA)</a:t>
            </a:r>
          </a:p>
        </p:txBody>
      </p:sp>
      <p:sp>
        <p:nvSpPr>
          <p:cNvPr id="164" name="Shape 164"/>
          <p:cNvSpPr txBox="1">
            <a:spLocks noGrp="1"/>
          </p:cNvSpPr>
          <p:nvPr>
            <p:ph idx="1"/>
          </p:nvPr>
        </p:nvSpPr>
        <p:spPr>
          <a:xfrm>
            <a:off x="323528" y="1196752"/>
            <a:ext cx="8568952" cy="5577758"/>
          </a:xfrm>
          <a:prstGeom prst="rect">
            <a:avLst/>
          </a:prstGeom>
        </p:spPr>
        <p:txBody>
          <a:bodyPr vert="horz" wrap="square" lIns="88369" tIns="88369" rIns="88369" bIns="88369" numCol="1" anchor="t" anchorCtr="0" compatLnSpc="1">
            <a:prstTxWarp prst="textNoShape">
              <a:avLst/>
            </a:prstTxWarp>
            <a:noAutofit/>
          </a:bodyPr>
          <a:lstStyle/>
          <a:p>
            <a:pPr marL="257175" indent="-157163">
              <a:lnSpc>
                <a:spcPct val="90000"/>
              </a:lnSpc>
              <a:spcBef>
                <a:spcPts val="0"/>
              </a:spcBef>
              <a:buClr>
                <a:srgbClr val="6699FF"/>
              </a:buClr>
            </a:pPr>
            <a:r>
              <a:rPr lang="en-US" sz="2400" dirty="0">
                <a:solidFill>
                  <a:schemeClr val="dk1"/>
                </a:solidFill>
              </a:rPr>
              <a:t>An SA describes security parameters for a type of traffic, e.g., all http connections from host A to B.</a:t>
            </a:r>
            <a:endParaRPr lang="en-US" sz="2250" dirty="0"/>
          </a:p>
          <a:p>
            <a:pPr marL="257175" indent="-157163">
              <a:lnSpc>
                <a:spcPct val="90000"/>
              </a:lnSpc>
              <a:spcBef>
                <a:spcPts val="0"/>
              </a:spcBef>
              <a:buClr>
                <a:srgbClr val="6699FF"/>
              </a:buClr>
            </a:pPr>
            <a:r>
              <a:rPr lang="en-US" sz="2250" dirty="0"/>
              <a:t>One-way relationship between a sender and a receiver, defined by IPSec parameters</a:t>
            </a:r>
          </a:p>
          <a:p>
            <a:pPr marL="857250" lvl="2" indent="-97154">
              <a:lnSpc>
                <a:spcPct val="90000"/>
              </a:lnSpc>
              <a:spcBef>
                <a:spcPts val="360"/>
              </a:spcBef>
              <a:buClr>
                <a:schemeClr val="dk1"/>
              </a:buClr>
            </a:pPr>
            <a:r>
              <a:rPr lang="en-US" sz="2250" dirty="0"/>
              <a:t>One SA for inbound traffic, another SA for outbound</a:t>
            </a:r>
          </a:p>
          <a:p>
            <a:pPr marL="257175" indent="-157163">
              <a:lnSpc>
                <a:spcPct val="90000"/>
              </a:lnSpc>
              <a:spcBef>
                <a:spcPts val="420"/>
              </a:spcBef>
              <a:buClr>
                <a:srgbClr val="6B9462"/>
              </a:buClr>
            </a:pPr>
            <a:r>
              <a:rPr lang="en-US" sz="2250" dirty="0"/>
              <a:t>Security Association Database (SADB)</a:t>
            </a:r>
          </a:p>
          <a:p>
            <a:pPr marL="257175" indent="-142875">
              <a:lnSpc>
                <a:spcPct val="90000"/>
              </a:lnSpc>
              <a:spcBef>
                <a:spcPts val="480"/>
              </a:spcBef>
              <a:buClr>
                <a:srgbClr val="6B9462"/>
              </a:buClr>
            </a:pPr>
            <a:r>
              <a:rPr lang="en-US" sz="2250" dirty="0"/>
              <a:t>Security Parameter Index (SPI)</a:t>
            </a:r>
          </a:p>
          <a:p>
            <a:pPr marL="857250" lvl="2" indent="-97154">
              <a:lnSpc>
                <a:spcPct val="90000"/>
              </a:lnSpc>
              <a:spcBef>
                <a:spcPts val="420"/>
              </a:spcBef>
              <a:buClr>
                <a:schemeClr val="dk1"/>
              </a:buClr>
            </a:pPr>
            <a:r>
              <a:rPr lang="en-US" sz="2250" dirty="0"/>
              <a:t>A unique index for each entry in the SADB</a:t>
            </a:r>
          </a:p>
          <a:p>
            <a:pPr marL="857250" lvl="2" indent="-97154">
              <a:lnSpc>
                <a:spcPct val="90000"/>
              </a:lnSpc>
              <a:spcBef>
                <a:spcPts val="420"/>
              </a:spcBef>
              <a:buClr>
                <a:schemeClr val="dk1"/>
              </a:buClr>
            </a:pPr>
            <a:r>
              <a:rPr lang="en-US" sz="2250" dirty="0"/>
              <a:t>Receiver identifies the SA associated with a packet by table lookup, in order to </a:t>
            </a:r>
            <a:r>
              <a:rPr lang="en-US" sz="2250" dirty="0" err="1"/>
              <a:t>unprocess</a:t>
            </a:r>
            <a:r>
              <a:rPr lang="en-US" sz="2250" dirty="0"/>
              <a:t> it (e.g., decrypt)</a:t>
            </a:r>
          </a:p>
          <a:p>
            <a:pPr marL="257175" indent="-142875">
              <a:lnSpc>
                <a:spcPct val="90000"/>
              </a:lnSpc>
              <a:spcBef>
                <a:spcPts val="480"/>
              </a:spcBef>
              <a:buClr>
                <a:srgbClr val="6B9462"/>
              </a:buClr>
            </a:pPr>
            <a:r>
              <a:rPr lang="en-US" sz="2250" dirty="0"/>
              <a:t>Security Policy Database (SPD)</a:t>
            </a:r>
          </a:p>
          <a:p>
            <a:pPr marL="857250" lvl="2" indent="-97154">
              <a:lnSpc>
                <a:spcPct val="90000"/>
              </a:lnSpc>
              <a:spcBef>
                <a:spcPts val="420"/>
              </a:spcBef>
              <a:buClr>
                <a:schemeClr val="dk1"/>
              </a:buClr>
            </a:pPr>
            <a:r>
              <a:rPr lang="en-US" sz="2250" dirty="0"/>
              <a:t>Stores policies used to establish SAs</a:t>
            </a:r>
          </a:p>
          <a:p>
            <a:pPr>
              <a:spcBef>
                <a:spcPts val="0"/>
              </a:spcBef>
              <a:buNone/>
            </a:pPr>
            <a:endParaRPr sz="2250" dirty="0"/>
          </a:p>
        </p:txBody>
      </p:sp>
      <p:sp>
        <p:nvSpPr>
          <p:cNvPr id="4" name="Slide Number Placeholder 3">
            <a:extLst>
              <a:ext uri="{FF2B5EF4-FFF2-40B4-BE49-F238E27FC236}">
                <a16:creationId xmlns:a16="http://schemas.microsoft.com/office/drawing/2014/main" id="{14D026C9-1773-4A76-ACA1-612010CABF59}"/>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18</a:t>
            </a:fld>
            <a:endParaRPr lang="en-US" altLang="zh-CN" dirty="0"/>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SPD and SADB Fit Together</a:t>
            </a:r>
          </a:p>
        </p:txBody>
      </p:sp>
      <p:sp>
        <p:nvSpPr>
          <p:cNvPr id="2" name="Content Placeholder 1">
            <a:extLst>
              <a:ext uri="{FF2B5EF4-FFF2-40B4-BE49-F238E27FC236}">
                <a16:creationId xmlns:a16="http://schemas.microsoft.com/office/drawing/2014/main" id="{C165DCA2-7019-49D0-AF4B-6F7A93EDD936}"/>
              </a:ext>
            </a:extLst>
          </p:cNvPr>
          <p:cNvSpPr>
            <a:spLocks noGrp="1"/>
          </p:cNvSpPr>
          <p:nvPr>
            <p:ph idx="1"/>
          </p:nvPr>
        </p:nvSpPr>
        <p:spPr>
          <a:xfrm>
            <a:off x="323528" y="1196754"/>
            <a:ext cx="8568952" cy="1948731"/>
          </a:xfrm>
        </p:spPr>
        <p:txBody>
          <a:bodyPr>
            <a:normAutofit fontScale="77500" lnSpcReduction="20000"/>
          </a:bodyPr>
          <a:lstStyle/>
          <a:p>
            <a:r>
              <a:rPr lang="en-US" dirty="0">
                <a:solidFill>
                  <a:schemeClr val="dk1"/>
                </a:solidFill>
              </a:rPr>
              <a:t>An SPD entry describes the security policy, which decides the security parameters stored in an SA in SADB. </a:t>
            </a:r>
          </a:p>
          <a:p>
            <a:r>
              <a:rPr lang="en-US" dirty="0">
                <a:solidFill>
                  <a:schemeClr val="dk1"/>
                </a:solidFill>
              </a:rPr>
              <a:t>Each SA has a unique index SPI, which is included in the </a:t>
            </a:r>
            <a:r>
              <a:rPr lang="en-US" dirty="0" err="1">
                <a:solidFill>
                  <a:schemeClr val="dk1"/>
                </a:solidFill>
              </a:rPr>
              <a:t>IPSec</a:t>
            </a:r>
            <a:r>
              <a:rPr lang="en-US" dirty="0">
                <a:solidFill>
                  <a:schemeClr val="dk1"/>
                </a:solidFill>
              </a:rPr>
              <a:t> packet header.</a:t>
            </a:r>
          </a:p>
          <a:p>
            <a:endParaRPr lang="en-SE" dirty="0"/>
          </a:p>
        </p:txBody>
      </p:sp>
      <p:pic>
        <p:nvPicPr>
          <p:cNvPr id="171" name="Shape 171"/>
          <p:cNvPicPr preferRelativeResize="0"/>
          <p:nvPr/>
        </p:nvPicPr>
        <p:blipFill>
          <a:blip r:embed="rId3">
            <a:alphaModFix/>
          </a:blip>
          <a:stretch>
            <a:fillRect/>
          </a:stretch>
        </p:blipFill>
        <p:spPr>
          <a:xfrm>
            <a:off x="896826" y="3145485"/>
            <a:ext cx="7422356" cy="3629025"/>
          </a:xfrm>
          <a:prstGeom prst="rect">
            <a:avLst/>
          </a:prstGeom>
          <a:noFill/>
          <a:ln>
            <a:noFill/>
          </a:ln>
        </p:spPr>
      </p:pic>
      <p:sp>
        <p:nvSpPr>
          <p:cNvPr id="5" name="Slide Number Placeholder 3">
            <a:extLst>
              <a:ext uri="{FF2B5EF4-FFF2-40B4-BE49-F238E27FC236}">
                <a16:creationId xmlns:a16="http://schemas.microsoft.com/office/drawing/2014/main" id="{9A90CF20-3E0B-4146-8F38-9A67C1E8C36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19</a:t>
            </a:fld>
            <a:endParaRPr lang="en-US" altLang="zh-CN" dirty="0"/>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9C803-D82A-492C-8567-AABF295F71AF}"/>
              </a:ext>
            </a:extLst>
          </p:cNvPr>
          <p:cNvSpPr>
            <a:spLocks noGrp="1"/>
          </p:cNvSpPr>
          <p:nvPr>
            <p:ph type="title"/>
          </p:nvPr>
        </p:nvSpPr>
        <p:spPr/>
        <p:txBody>
          <a:bodyPr/>
          <a:lstStyle/>
          <a:p>
            <a:r>
              <a:rPr lang="en-US"/>
              <a:t>Outline</a:t>
            </a:r>
            <a:endParaRPr lang="en-SE"/>
          </a:p>
        </p:txBody>
      </p:sp>
      <p:sp>
        <p:nvSpPr>
          <p:cNvPr id="3" name="Content Placeholder 2">
            <a:extLst>
              <a:ext uri="{FF2B5EF4-FFF2-40B4-BE49-F238E27FC236}">
                <a16:creationId xmlns:a16="http://schemas.microsoft.com/office/drawing/2014/main" id="{554D4B03-D291-42D8-9111-B3C2B15AFCD6}"/>
              </a:ext>
            </a:extLst>
          </p:cNvPr>
          <p:cNvSpPr>
            <a:spLocks noGrp="1"/>
          </p:cNvSpPr>
          <p:nvPr>
            <p:ph idx="1"/>
          </p:nvPr>
        </p:nvSpPr>
        <p:spPr/>
        <p:txBody>
          <a:bodyPr/>
          <a:lstStyle/>
          <a:p>
            <a:r>
              <a:rPr lang="en-US" dirty="0" err="1"/>
              <a:t>IPSec</a:t>
            </a:r>
            <a:r>
              <a:rPr lang="en-US" dirty="0"/>
              <a:t> and the Internet Key Exchange (IKE) protocol</a:t>
            </a:r>
          </a:p>
          <a:p>
            <a:endParaRPr lang="en-US" dirty="0"/>
          </a:p>
          <a:p>
            <a:r>
              <a:rPr lang="en-US" dirty="0"/>
              <a:t>Transport Layer Security (TLS) protocol</a:t>
            </a:r>
          </a:p>
          <a:p>
            <a:endParaRPr lang="en-SE" dirty="0"/>
          </a:p>
        </p:txBody>
      </p:sp>
      <p:sp>
        <p:nvSpPr>
          <p:cNvPr id="4" name="Slide Number Placeholder 3">
            <a:extLst>
              <a:ext uri="{FF2B5EF4-FFF2-40B4-BE49-F238E27FC236}">
                <a16:creationId xmlns:a16="http://schemas.microsoft.com/office/drawing/2014/main" id="{7CE2FB20-B9FB-4EE8-8228-A950B51A6565}"/>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1992530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S</a:t>
            </a:r>
            <a:r>
              <a:rPr lang="en-US"/>
              <a:t>PD</a:t>
            </a:r>
            <a:r>
              <a:rPr lang="en-US">
                <a:solidFill>
                  <a:srgbClr val="9B37AA"/>
                </a:solidFill>
              </a:rPr>
              <a:t> and SADB Example:</a:t>
            </a:r>
          </a:p>
        </p:txBody>
      </p:sp>
      <p:sp>
        <p:nvSpPr>
          <p:cNvPr id="2" name="Content Placeholder 1">
            <a:extLst>
              <a:ext uri="{FF2B5EF4-FFF2-40B4-BE49-F238E27FC236}">
                <a16:creationId xmlns:a16="http://schemas.microsoft.com/office/drawing/2014/main" id="{A0AD5A8F-715C-46B8-BFEF-CF4685BF6DC4}"/>
              </a:ext>
            </a:extLst>
          </p:cNvPr>
          <p:cNvSpPr>
            <a:spLocks noGrp="1"/>
          </p:cNvSpPr>
          <p:nvPr>
            <p:ph idx="1"/>
          </p:nvPr>
        </p:nvSpPr>
        <p:spPr/>
        <p:txBody>
          <a:bodyPr/>
          <a:lstStyle/>
          <a:p>
            <a:r>
              <a:rPr lang="en-US" dirty="0">
                <a:solidFill>
                  <a:schemeClr val="dk1"/>
                </a:solidFill>
              </a:rPr>
              <a:t>Computers A and B wish to communicate with each other. </a:t>
            </a:r>
          </a:p>
          <a:p>
            <a:endParaRPr lang="en-SE" dirty="0"/>
          </a:p>
        </p:txBody>
      </p:sp>
      <p:pic>
        <p:nvPicPr>
          <p:cNvPr id="190" name="Shape 190"/>
          <p:cNvPicPr preferRelativeResize="0"/>
          <p:nvPr/>
        </p:nvPicPr>
        <p:blipFill>
          <a:blip r:embed="rId3">
            <a:alphaModFix/>
          </a:blip>
          <a:stretch>
            <a:fillRect/>
          </a:stretch>
        </p:blipFill>
        <p:spPr>
          <a:xfrm>
            <a:off x="671797" y="2996952"/>
            <a:ext cx="7872413" cy="3143250"/>
          </a:xfrm>
          <a:prstGeom prst="rect">
            <a:avLst/>
          </a:prstGeom>
          <a:noFill/>
          <a:ln>
            <a:noFill/>
          </a:ln>
        </p:spPr>
      </p:pic>
      <p:sp>
        <p:nvSpPr>
          <p:cNvPr id="5" name="Slide Number Placeholder 3">
            <a:extLst>
              <a:ext uri="{FF2B5EF4-FFF2-40B4-BE49-F238E27FC236}">
                <a16:creationId xmlns:a16="http://schemas.microsoft.com/office/drawing/2014/main" id="{6169EBBC-40E0-4929-88F9-1F75B5BCF687}"/>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20</a:t>
            </a:fld>
            <a:endParaRPr lang="en-US" altLang="zh-CN" dirty="0"/>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SPD and SADB for </a:t>
            </a:r>
            <a:r>
              <a:rPr lang="en-US" dirty="0"/>
              <a:t>Transport mode</a:t>
            </a:r>
            <a:endParaRPr lang="en-US" dirty="0">
              <a:solidFill>
                <a:srgbClr val="9B37AA"/>
              </a:solidFill>
            </a:endParaRPr>
          </a:p>
        </p:txBody>
      </p:sp>
      <p:sp>
        <p:nvSpPr>
          <p:cNvPr id="2" name="Content Placeholder 1">
            <a:extLst>
              <a:ext uri="{FF2B5EF4-FFF2-40B4-BE49-F238E27FC236}">
                <a16:creationId xmlns:a16="http://schemas.microsoft.com/office/drawing/2014/main" id="{46C5A39B-60EA-4A99-B9C1-D121EEC84C7B}"/>
              </a:ext>
            </a:extLst>
          </p:cNvPr>
          <p:cNvSpPr>
            <a:spLocks noGrp="1"/>
          </p:cNvSpPr>
          <p:nvPr>
            <p:ph idx="1"/>
          </p:nvPr>
        </p:nvSpPr>
        <p:spPr>
          <a:xfrm>
            <a:off x="323528" y="1069204"/>
            <a:ext cx="8568952" cy="2719836"/>
          </a:xfrm>
        </p:spPr>
        <p:txBody>
          <a:bodyPr>
            <a:normAutofit fontScale="55000" lnSpcReduction="20000"/>
          </a:bodyPr>
          <a:lstStyle/>
          <a:p>
            <a:r>
              <a:rPr lang="en-US" dirty="0"/>
              <a:t>A’s SPD entry specifies:</a:t>
            </a:r>
          </a:p>
          <a:p>
            <a:pPr lvl="1"/>
            <a:r>
              <a:rPr lang="en-US" dirty="0"/>
              <a:t>Traffic from A to B for any (protocol, port) combination needs to be authenticated with AH, using HMAC with MD5 as the embedded hash function. </a:t>
            </a:r>
          </a:p>
          <a:p>
            <a:pPr lvl="1"/>
            <a:r>
              <a:rPr lang="en-US" dirty="0"/>
              <a:t>The negotiated parameters are stored in an SA in both A’s and B’s SADB. </a:t>
            </a:r>
          </a:p>
          <a:p>
            <a:r>
              <a:rPr lang="en-US" dirty="0"/>
              <a:t>A’s SADB stores:</a:t>
            </a:r>
          </a:p>
          <a:p>
            <a:pPr lvl="1"/>
            <a:r>
              <a:rPr lang="en-US" dirty="0"/>
              <a:t>the secret key for HMAC</a:t>
            </a:r>
          </a:p>
          <a:p>
            <a:pPr lvl="1"/>
            <a:r>
              <a:rPr lang="en-US" dirty="0"/>
              <a:t>SPI for looking for the SA in B’s SADB. When A sends out traffic to B, it includes this SPI in the </a:t>
            </a:r>
            <a:r>
              <a:rPr lang="en-US" dirty="0" err="1"/>
              <a:t>IPSec</a:t>
            </a:r>
            <a:r>
              <a:rPr lang="en-US" dirty="0"/>
              <a:t> header so that B can use it to look up the SA and </a:t>
            </a:r>
            <a:r>
              <a:rPr lang="en-US" dirty="0" err="1"/>
              <a:t>unprocess</a:t>
            </a:r>
            <a:r>
              <a:rPr lang="en-US" dirty="0"/>
              <a:t> the traffic.</a:t>
            </a:r>
          </a:p>
          <a:p>
            <a:endParaRPr lang="en-US" dirty="0"/>
          </a:p>
          <a:p>
            <a:endParaRPr lang="en-US" dirty="0"/>
          </a:p>
          <a:p>
            <a:endParaRPr lang="en-SE" dirty="0"/>
          </a:p>
        </p:txBody>
      </p:sp>
      <p:pic>
        <p:nvPicPr>
          <p:cNvPr id="199" name="Shape 199"/>
          <p:cNvPicPr preferRelativeResize="0"/>
          <p:nvPr/>
        </p:nvPicPr>
        <p:blipFill>
          <a:blip r:embed="rId3">
            <a:alphaModFix/>
          </a:blip>
          <a:stretch>
            <a:fillRect/>
          </a:stretch>
        </p:blipFill>
        <p:spPr>
          <a:xfrm>
            <a:off x="1367644" y="3655533"/>
            <a:ext cx="6408712" cy="3013827"/>
          </a:xfrm>
          <a:prstGeom prst="rect">
            <a:avLst/>
          </a:prstGeom>
          <a:noFill/>
          <a:ln>
            <a:noFill/>
          </a:ln>
        </p:spPr>
      </p:pic>
      <p:sp>
        <p:nvSpPr>
          <p:cNvPr id="7" name="Slide Number Placeholder 3">
            <a:extLst>
              <a:ext uri="{FF2B5EF4-FFF2-40B4-BE49-F238E27FC236}">
                <a16:creationId xmlns:a16="http://schemas.microsoft.com/office/drawing/2014/main" id="{980612CE-AB32-4211-A65F-529A5BA32A43}"/>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21</a:t>
            </a:fld>
            <a:endParaRPr lang="en-US" altLang="zh-CN" dirty="0"/>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SPD and SADB </a:t>
            </a:r>
            <a:r>
              <a:rPr lang="en-US" dirty="0"/>
              <a:t>for Tunnel Mode:</a:t>
            </a:r>
            <a:endParaRPr lang="en-US" dirty="0">
              <a:solidFill>
                <a:srgbClr val="9B37AA"/>
              </a:solidFill>
            </a:endParaRPr>
          </a:p>
        </p:txBody>
      </p:sp>
      <p:sp>
        <p:nvSpPr>
          <p:cNvPr id="2" name="Content Placeholder 1">
            <a:extLst>
              <a:ext uri="{FF2B5EF4-FFF2-40B4-BE49-F238E27FC236}">
                <a16:creationId xmlns:a16="http://schemas.microsoft.com/office/drawing/2014/main" id="{C2F13BC1-23EC-422C-9466-BBCD7C6D2265}"/>
              </a:ext>
            </a:extLst>
          </p:cNvPr>
          <p:cNvSpPr>
            <a:spLocks noGrp="1"/>
          </p:cNvSpPr>
          <p:nvPr>
            <p:ph idx="1"/>
          </p:nvPr>
        </p:nvSpPr>
        <p:spPr>
          <a:xfrm>
            <a:off x="323528" y="1196753"/>
            <a:ext cx="8568952" cy="2481956"/>
          </a:xfrm>
        </p:spPr>
        <p:txBody>
          <a:bodyPr>
            <a:normAutofit fontScale="70000" lnSpcReduction="20000"/>
          </a:bodyPr>
          <a:lstStyle/>
          <a:p>
            <a:r>
              <a:rPr lang="en-US" dirty="0"/>
              <a:t>SPD entry of gateway C for A’s subnet specifies:</a:t>
            </a:r>
          </a:p>
          <a:p>
            <a:pPr lvl="1"/>
            <a:r>
              <a:rPr lang="en-US" dirty="0"/>
              <a:t>Traffic from A’s subnet to B’s subnet has tunnel destination D, gateway of B’s subnet, and it should use ESP with 3DES. </a:t>
            </a:r>
          </a:p>
          <a:p>
            <a:r>
              <a:rPr lang="en-US" dirty="0"/>
              <a:t>C’s SADB stores:</a:t>
            </a:r>
          </a:p>
          <a:p>
            <a:pPr lvl="1"/>
            <a:r>
              <a:rPr lang="en-US" dirty="0"/>
              <a:t>The SA that has the 3DES key, and the SPI for looking up the SA in D’s SADB.</a:t>
            </a:r>
          </a:p>
          <a:p>
            <a:endParaRPr lang="en-US" dirty="0"/>
          </a:p>
          <a:p>
            <a:endParaRPr lang="en-US" dirty="0"/>
          </a:p>
          <a:p>
            <a:endParaRPr lang="en-SE" dirty="0"/>
          </a:p>
        </p:txBody>
      </p:sp>
      <p:pic>
        <p:nvPicPr>
          <p:cNvPr id="207" name="Shape 207"/>
          <p:cNvPicPr preferRelativeResize="0"/>
          <p:nvPr/>
        </p:nvPicPr>
        <p:blipFill>
          <a:blip r:embed="rId3">
            <a:alphaModFix/>
          </a:blip>
          <a:stretch>
            <a:fillRect/>
          </a:stretch>
        </p:blipFill>
        <p:spPr>
          <a:xfrm>
            <a:off x="1477200" y="3429000"/>
            <a:ext cx="6261608" cy="3051793"/>
          </a:xfrm>
          <a:prstGeom prst="rect">
            <a:avLst/>
          </a:prstGeom>
          <a:noFill/>
          <a:ln>
            <a:noFill/>
          </a:ln>
        </p:spPr>
      </p:pic>
      <p:sp>
        <p:nvSpPr>
          <p:cNvPr id="6" name="Slide Number Placeholder 3">
            <a:extLst>
              <a:ext uri="{FF2B5EF4-FFF2-40B4-BE49-F238E27FC236}">
                <a16:creationId xmlns:a16="http://schemas.microsoft.com/office/drawing/2014/main" id="{DF45EF40-69FF-4514-93CD-F2E6446E8E1D}"/>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22</a:t>
            </a:fld>
            <a:endParaRPr lang="en-US" altLang="zh-CN" dirty="0"/>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a:solidFill>
                  <a:srgbClr val="9B37AA"/>
                </a:solidFill>
              </a:rPr>
              <a:t>Outbound Processing</a:t>
            </a:r>
          </a:p>
        </p:txBody>
      </p:sp>
      <p:sp>
        <p:nvSpPr>
          <p:cNvPr id="2" name="Content Placeholder 1">
            <a:extLst>
              <a:ext uri="{FF2B5EF4-FFF2-40B4-BE49-F238E27FC236}">
                <a16:creationId xmlns:a16="http://schemas.microsoft.com/office/drawing/2014/main" id="{F44A43EC-45F9-4631-9E88-789979559A1F}"/>
              </a:ext>
            </a:extLst>
          </p:cNvPr>
          <p:cNvSpPr>
            <a:spLocks noGrp="1"/>
          </p:cNvSpPr>
          <p:nvPr>
            <p:ph idx="1"/>
          </p:nvPr>
        </p:nvSpPr>
        <p:spPr>
          <a:xfrm>
            <a:off x="323528" y="1196753"/>
            <a:ext cx="8568952" cy="1656183"/>
          </a:xfrm>
        </p:spPr>
        <p:txBody>
          <a:bodyPr>
            <a:normAutofit fontScale="55000" lnSpcReduction="20000"/>
          </a:bodyPr>
          <a:lstStyle/>
          <a:p>
            <a:r>
              <a:rPr lang="en-US" dirty="0"/>
              <a:t>When A sends an outbound packet:</a:t>
            </a:r>
          </a:p>
          <a:p>
            <a:pPr lvl="1"/>
            <a:r>
              <a:rPr lang="en-US" dirty="0"/>
              <a:t>First the SPD is looked up to see if traffic, e.g., http traffic from A to B, needs to be protected with </a:t>
            </a:r>
            <a:r>
              <a:rPr lang="en-US" dirty="0" err="1"/>
              <a:t>IPSec</a:t>
            </a:r>
            <a:r>
              <a:rPr lang="en-US" dirty="0"/>
              <a:t>.</a:t>
            </a:r>
          </a:p>
          <a:p>
            <a:pPr lvl="1"/>
            <a:r>
              <a:rPr lang="en-US" dirty="0"/>
              <a:t>If there is a SPD entry, then the SA is looked up in the SADB</a:t>
            </a:r>
          </a:p>
          <a:p>
            <a:pPr lvl="1"/>
            <a:r>
              <a:rPr lang="en-US" dirty="0"/>
              <a:t>Packet is processed accordingly, and the SPI is inserted in the </a:t>
            </a:r>
            <a:r>
              <a:rPr lang="en-US" dirty="0" err="1"/>
              <a:t>IPSec</a:t>
            </a:r>
            <a:r>
              <a:rPr lang="en-US" dirty="0"/>
              <a:t> header.</a:t>
            </a:r>
          </a:p>
          <a:p>
            <a:endParaRPr lang="en-SE" dirty="0"/>
          </a:p>
        </p:txBody>
      </p:sp>
      <p:pic>
        <p:nvPicPr>
          <p:cNvPr id="214" name="Shape 214"/>
          <p:cNvPicPr preferRelativeResize="0"/>
          <p:nvPr/>
        </p:nvPicPr>
        <p:blipFill>
          <a:blip r:embed="rId3">
            <a:alphaModFix/>
          </a:blip>
          <a:stretch>
            <a:fillRect/>
          </a:stretch>
        </p:blipFill>
        <p:spPr>
          <a:xfrm>
            <a:off x="775097" y="2852936"/>
            <a:ext cx="7593806" cy="3871913"/>
          </a:xfrm>
          <a:prstGeom prst="rect">
            <a:avLst/>
          </a:prstGeom>
          <a:noFill/>
          <a:ln>
            <a:noFill/>
          </a:ln>
        </p:spPr>
      </p:pic>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Inbound Processing</a:t>
            </a:r>
          </a:p>
        </p:txBody>
      </p:sp>
      <p:sp>
        <p:nvSpPr>
          <p:cNvPr id="2" name="Content Placeholder 1">
            <a:extLst>
              <a:ext uri="{FF2B5EF4-FFF2-40B4-BE49-F238E27FC236}">
                <a16:creationId xmlns:a16="http://schemas.microsoft.com/office/drawing/2014/main" id="{CCDEFADD-9652-40FB-887D-124451D5C6F6}"/>
              </a:ext>
            </a:extLst>
          </p:cNvPr>
          <p:cNvSpPr>
            <a:spLocks noGrp="1"/>
          </p:cNvSpPr>
          <p:nvPr>
            <p:ph idx="1"/>
          </p:nvPr>
        </p:nvSpPr>
        <p:spPr>
          <a:xfrm>
            <a:off x="323528" y="1196753"/>
            <a:ext cx="8568952" cy="1872207"/>
          </a:xfrm>
        </p:spPr>
        <p:txBody>
          <a:bodyPr>
            <a:normAutofit fontScale="62500" lnSpcReduction="20000"/>
          </a:bodyPr>
          <a:lstStyle/>
          <a:p>
            <a:r>
              <a:rPr lang="en-US" dirty="0"/>
              <a:t>When B receives an inbound packet:</a:t>
            </a:r>
          </a:p>
          <a:p>
            <a:pPr lvl="1"/>
            <a:r>
              <a:rPr lang="en-US" dirty="0"/>
              <a:t>The SPI in the </a:t>
            </a:r>
            <a:r>
              <a:rPr lang="en-US" dirty="0" err="1"/>
              <a:t>IPSec</a:t>
            </a:r>
            <a:r>
              <a:rPr lang="en-US" dirty="0"/>
              <a:t> header is used to look up the SA in the SADB, and the packet is unprocessed accordingly. </a:t>
            </a:r>
          </a:p>
          <a:p>
            <a:pPr lvl="1"/>
            <a:r>
              <a:rPr lang="en-US" dirty="0"/>
              <a:t>Then the SPD is looked up to make sure that the packet had the proper security measures according to the policy. </a:t>
            </a:r>
          </a:p>
          <a:p>
            <a:pPr lvl="1"/>
            <a:r>
              <a:rPr lang="en-US" dirty="0"/>
              <a:t>If yet, the packet is delivered to the upper layer.</a:t>
            </a:r>
          </a:p>
          <a:p>
            <a:endParaRPr lang="en-US" dirty="0"/>
          </a:p>
          <a:p>
            <a:endParaRPr lang="en-SE" dirty="0"/>
          </a:p>
        </p:txBody>
      </p:sp>
      <p:pic>
        <p:nvPicPr>
          <p:cNvPr id="221" name="Shape 221"/>
          <p:cNvPicPr preferRelativeResize="0"/>
          <p:nvPr/>
        </p:nvPicPr>
        <p:blipFill>
          <a:blip r:embed="rId3">
            <a:alphaModFix/>
          </a:blip>
          <a:stretch>
            <a:fillRect/>
          </a:stretch>
        </p:blipFill>
        <p:spPr>
          <a:xfrm>
            <a:off x="611560" y="3313641"/>
            <a:ext cx="7765256" cy="3514725"/>
          </a:xfrm>
          <a:prstGeom prst="rect">
            <a:avLst/>
          </a:prstGeom>
          <a:noFill/>
          <a:ln>
            <a:noFill/>
          </a:ln>
        </p:spPr>
      </p:pic>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Anti-Replay</a:t>
            </a:r>
          </a:p>
        </p:txBody>
      </p:sp>
      <mc:AlternateContent xmlns:mc="http://schemas.openxmlformats.org/markup-compatibility/2006" xmlns:a14="http://schemas.microsoft.com/office/drawing/2010/main">
        <mc:Choice Requires="a14">
          <p:sp>
            <p:nvSpPr>
              <p:cNvPr id="228" name="Shape 228"/>
              <p:cNvSpPr txBox="1">
                <a:spLocks noGrp="1"/>
              </p:cNvSpPr>
              <p:nvPr>
                <p:ph idx="1"/>
              </p:nvPr>
            </p:nvSpPr>
            <p:spPr>
              <a:xfrm>
                <a:off x="323528" y="1196753"/>
                <a:ext cx="8568952" cy="3960439"/>
              </a:xfrm>
              <a:prstGeom prst="rect">
                <a:avLst/>
              </a:prstGeom>
            </p:spPr>
            <p:txBody>
              <a:bodyPr vert="horz" wrap="square" lIns="88369" tIns="88369" rIns="88369" bIns="88369" numCol="1" anchor="t" anchorCtr="0" compatLnSpc="1">
                <a:prstTxWarp prst="textNoShape">
                  <a:avLst/>
                </a:prstTxWarp>
                <a:normAutofit fontScale="92500" lnSpcReduction="10000"/>
              </a:bodyPr>
              <a:lstStyle/>
              <a:p>
                <a:pPr marL="257175" indent="-142875">
                  <a:spcBef>
                    <a:spcPts val="0"/>
                  </a:spcBef>
                  <a:buClr>
                    <a:srgbClr val="6699FF"/>
                  </a:buClr>
                </a:pPr>
                <a:r>
                  <a:rPr lang="en-US" sz="2400" dirty="0">
                    <a:solidFill>
                      <a:schemeClr val="tx1"/>
                    </a:solidFill>
                  </a:rPr>
                  <a:t>To prevent replay, the </a:t>
                </a:r>
                <a:r>
                  <a:rPr lang="en-US" sz="2400" dirty="0" err="1">
                    <a:solidFill>
                      <a:schemeClr val="tx1"/>
                    </a:solidFill>
                  </a:rPr>
                  <a:t>IPSec</a:t>
                </a:r>
                <a:r>
                  <a:rPr lang="en-US" sz="2400" dirty="0">
                    <a:solidFill>
                      <a:schemeClr val="tx1"/>
                    </a:solidFill>
                  </a:rPr>
                  <a:t> header has an </a:t>
                </a:r>
                <a:r>
                  <a:rPr lang="en-US" sz="2400" dirty="0" err="1">
                    <a:solidFill>
                      <a:schemeClr val="tx1"/>
                    </a:solidFill>
                  </a:rPr>
                  <a:t>IPSec</a:t>
                </a:r>
                <a:r>
                  <a:rPr lang="en-US" sz="2400" dirty="0">
                    <a:solidFill>
                      <a:schemeClr val="tx1"/>
                    </a:solidFill>
                  </a:rPr>
                  <a:t> sequence number, used only if </a:t>
                </a:r>
                <a:r>
                  <a:rPr lang="en-US" sz="2400" dirty="0"/>
                  <a:t>authentication</a:t>
                </a:r>
                <a:r>
                  <a:rPr lang="en-US" sz="2400" dirty="0">
                    <a:solidFill>
                      <a:schemeClr val="tx1"/>
                    </a:solidFill>
                  </a:rPr>
                  <a:t> (AH, or ESP’s authentication option) is used. </a:t>
                </a:r>
              </a:p>
              <a:p>
                <a:pPr marL="657225" lvl="1" indent="-142875">
                  <a:spcBef>
                    <a:spcPts val="0"/>
                  </a:spcBef>
                  <a:buClr>
                    <a:srgbClr val="6699FF"/>
                  </a:buClr>
                </a:pPr>
                <a:r>
                  <a:rPr lang="en-US" sz="2000" dirty="0"/>
                  <a:t>Window should not be advanced until the packet has been authenticated.</a:t>
                </a:r>
              </a:p>
              <a:p>
                <a:pPr marL="657225" lvl="1" indent="-142875">
                  <a:spcBef>
                    <a:spcPts val="0"/>
                  </a:spcBef>
                  <a:buClr>
                    <a:srgbClr val="6699FF"/>
                  </a:buClr>
                </a:pPr>
                <a:r>
                  <a:rPr lang="en-US" sz="2000" dirty="0">
                    <a:solidFill>
                      <a:schemeClr val="tx1"/>
                    </a:solidFill>
                  </a:rPr>
                  <a:t>Although packets may arrive out of order, their sequence numbers should be within a sliding window of size </a:t>
                </a:r>
                <a14:m>
                  <m:oMath xmlns:m="http://schemas.openxmlformats.org/officeDocument/2006/math">
                    <m:r>
                      <a:rPr lang="en-US" sz="2000" b="0" i="1" smtClean="0">
                        <a:solidFill>
                          <a:schemeClr val="tx1"/>
                        </a:solidFill>
                        <a:latin typeface="Cambria Math" panose="02040503050406030204" pitchFamily="18" charset="0"/>
                      </a:rPr>
                      <m:t>≥32</m:t>
                    </m:r>
                  </m:oMath>
                </a14:m>
                <a:endParaRPr lang="en-US" sz="2000" dirty="0">
                  <a:solidFill>
                    <a:schemeClr val="tx1"/>
                  </a:solidFill>
                </a:endParaRPr>
              </a:p>
              <a:p>
                <a:pPr marL="257175" indent="-142875">
                  <a:lnSpc>
                    <a:spcPct val="100000"/>
                  </a:lnSpc>
                  <a:spcBef>
                    <a:spcPts val="0"/>
                  </a:spcBef>
                  <a:buClr>
                    <a:srgbClr val="6699FF"/>
                  </a:buClr>
                </a:pPr>
                <a:r>
                  <a:rPr lang="en-US" sz="2400" dirty="0">
                    <a:solidFill>
                      <a:schemeClr val="dk1"/>
                    </a:solidFill>
                  </a:rPr>
                  <a:t>When a packet arrives with sequence number N</a:t>
                </a:r>
                <a:r>
                  <a:rPr lang="en-US" sz="2250" dirty="0">
                    <a:solidFill>
                      <a:schemeClr val="tx1"/>
                    </a:solidFill>
                  </a:rPr>
                  <a:t>:</a:t>
                </a:r>
              </a:p>
              <a:p>
                <a:pPr marL="657225" lvl="1" indent="-142875">
                  <a:spcBef>
                    <a:spcPts val="0"/>
                  </a:spcBef>
                  <a:buClr>
                    <a:srgbClr val="6699FF"/>
                  </a:buClr>
                </a:pPr>
                <a:r>
                  <a:rPr lang="en-US" sz="2000" dirty="0">
                    <a:solidFill>
                      <a:schemeClr val="dk1"/>
                    </a:solidFill>
                  </a:rPr>
                  <a:t>if N is smaller than the smallest number of the window, it is rejected. </a:t>
                </a:r>
              </a:p>
              <a:p>
                <a:pPr marL="657225" lvl="1" indent="-142875">
                  <a:spcBef>
                    <a:spcPts val="0"/>
                  </a:spcBef>
                  <a:buClr>
                    <a:srgbClr val="6699FF"/>
                  </a:buClr>
                </a:pPr>
                <a:r>
                  <a:rPr lang="en-US" sz="2000" dirty="0">
                    <a:solidFill>
                      <a:schemeClr val="dk1"/>
                    </a:solidFill>
                  </a:rPr>
                  <a:t>If N is greater than the largest sequence number of the sliding window, the packet is accepted and the window advances to just cover N. </a:t>
                </a:r>
              </a:p>
              <a:p>
                <a:pPr marL="657225" lvl="1" indent="-142875">
                  <a:spcBef>
                    <a:spcPts val="0"/>
                  </a:spcBef>
                  <a:buClr>
                    <a:srgbClr val="6699FF"/>
                  </a:buClr>
                </a:pPr>
                <a:r>
                  <a:rPr lang="en-US" sz="2000" dirty="0">
                    <a:solidFill>
                      <a:schemeClr val="dk1"/>
                    </a:solidFill>
                  </a:rPr>
                  <a:t>If N falls in the window, check to see if N has been seen before: </a:t>
                </a:r>
              </a:p>
              <a:p>
                <a:pPr marL="1057275" lvl="2" indent="-142875">
                  <a:spcBef>
                    <a:spcPts val="0"/>
                  </a:spcBef>
                  <a:buClr>
                    <a:srgbClr val="6699FF"/>
                  </a:buClr>
                </a:pPr>
                <a:r>
                  <a:rPr lang="en-US" sz="1600" dirty="0">
                    <a:solidFill>
                      <a:schemeClr val="dk1"/>
                    </a:solidFill>
                  </a:rPr>
                  <a:t>If yes, it is rejected since it is a </a:t>
                </a:r>
                <a:r>
                  <a:rPr lang="en-US" sz="1600" dirty="0"/>
                  <a:t>duplicate.</a:t>
                </a:r>
                <a:endParaRPr lang="en-US" sz="1600" dirty="0">
                  <a:solidFill>
                    <a:schemeClr val="dk1"/>
                  </a:solidFill>
                </a:endParaRPr>
              </a:p>
              <a:p>
                <a:pPr marL="1057275" lvl="2" indent="-142875">
                  <a:spcBef>
                    <a:spcPts val="0"/>
                  </a:spcBef>
                  <a:buClr>
                    <a:srgbClr val="6699FF"/>
                  </a:buClr>
                </a:pPr>
                <a:r>
                  <a:rPr lang="en-US" sz="1600" dirty="0">
                    <a:solidFill>
                      <a:schemeClr val="dk1"/>
                    </a:solidFill>
                  </a:rPr>
                  <a:t>If not, it is accepted and the number is recorded as having been seen. </a:t>
                </a:r>
              </a:p>
              <a:p>
                <a:pPr>
                  <a:spcBef>
                    <a:spcPts val="0"/>
                  </a:spcBef>
                  <a:buNone/>
                </a:pPr>
                <a:endParaRPr lang="en-US" sz="2250" dirty="0">
                  <a:solidFill>
                    <a:schemeClr val="tx1"/>
                  </a:solidFill>
                </a:endParaRPr>
              </a:p>
            </p:txBody>
          </p:sp>
        </mc:Choice>
        <mc:Fallback xmlns="">
          <p:sp>
            <p:nvSpPr>
              <p:cNvPr id="228" name="Shape 228"/>
              <p:cNvSpPr txBox="1">
                <a:spLocks noGrp="1" noRot="1" noChangeAspect="1" noMove="1" noResize="1" noEditPoints="1" noAdjustHandles="1" noChangeArrowheads="1" noChangeShapeType="1" noTextEdit="1"/>
              </p:cNvSpPr>
              <p:nvPr>
                <p:ph idx="1"/>
              </p:nvPr>
            </p:nvSpPr>
            <p:spPr>
              <a:xfrm>
                <a:off x="323528" y="1196753"/>
                <a:ext cx="8568952" cy="3960439"/>
              </a:xfrm>
              <a:prstGeom prst="rect">
                <a:avLst/>
              </a:prstGeom>
              <a:blipFill>
                <a:blip r:embed="rId3"/>
                <a:stretch>
                  <a:fillRect t="-615"/>
                </a:stretch>
              </a:blipFill>
            </p:spPr>
            <p:txBody>
              <a:bodyPr/>
              <a:lstStyle/>
              <a:p>
                <a:r>
                  <a:rPr lang="en-SE">
                    <a:noFill/>
                  </a:rPr>
                  <a:t> </a:t>
                </a:r>
              </a:p>
            </p:txBody>
          </p:sp>
        </mc:Fallback>
      </mc:AlternateContent>
      <p:pic>
        <p:nvPicPr>
          <p:cNvPr id="229" name="Shape 229"/>
          <p:cNvPicPr preferRelativeResize="0"/>
          <p:nvPr/>
        </p:nvPicPr>
        <p:blipFill>
          <a:blip r:embed="rId4">
            <a:alphaModFix/>
          </a:blip>
          <a:stretch>
            <a:fillRect/>
          </a:stretch>
        </p:blipFill>
        <p:spPr>
          <a:xfrm>
            <a:off x="1063920" y="5398141"/>
            <a:ext cx="7016160" cy="1259550"/>
          </a:xfrm>
          <a:prstGeom prst="rect">
            <a:avLst/>
          </a:prstGeom>
          <a:noFill/>
          <a:ln>
            <a:noFill/>
          </a:ln>
        </p:spPr>
      </p:pic>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dirty="0" err="1">
                <a:solidFill>
                  <a:srgbClr val="9B37AA"/>
                </a:solidFill>
              </a:rPr>
              <a:t>IPSec</a:t>
            </a:r>
            <a:r>
              <a:rPr lang="en-US" dirty="0">
                <a:solidFill>
                  <a:srgbClr val="9B37AA"/>
                </a:solidFill>
              </a:rPr>
              <a:t> Quiz</a:t>
            </a:r>
          </a:p>
        </p:txBody>
      </p:sp>
      <p:sp>
        <p:nvSpPr>
          <p:cNvPr id="2" name="Content Placeholder 1">
            <a:extLst>
              <a:ext uri="{FF2B5EF4-FFF2-40B4-BE49-F238E27FC236}">
                <a16:creationId xmlns:a16="http://schemas.microsoft.com/office/drawing/2014/main" id="{71C7852B-83D0-4620-861B-DC7117F58D7E}"/>
              </a:ext>
            </a:extLst>
          </p:cNvPr>
          <p:cNvSpPr>
            <a:spLocks noGrp="1"/>
          </p:cNvSpPr>
          <p:nvPr>
            <p:ph idx="1"/>
          </p:nvPr>
        </p:nvSpPr>
        <p:spPr/>
        <p:txBody>
          <a:bodyPr>
            <a:normAutofit fontScale="92500"/>
          </a:bodyPr>
          <a:lstStyle/>
          <a:p>
            <a:pPr>
              <a:lnSpc>
                <a:spcPct val="80000"/>
              </a:lnSpc>
              <a:spcBef>
                <a:spcPts val="375"/>
              </a:spcBef>
            </a:pPr>
            <a:r>
              <a:rPr lang="en-US" dirty="0">
                <a:solidFill>
                  <a:schemeClr val="dk1"/>
                </a:solidFill>
                <a:latin typeface="Gloria Hallelujah"/>
                <a:ea typeface="Gloria Hallelujah"/>
                <a:cs typeface="Gloria Hallelujah"/>
                <a:sym typeface="Gloria Hallelujah"/>
              </a:rPr>
              <a:t>Which are true:</a:t>
            </a:r>
          </a:p>
          <a:p>
            <a:pPr lvl="1">
              <a:lnSpc>
                <a:spcPct val="80000"/>
              </a:lnSpc>
              <a:spcBef>
                <a:spcPts val="375"/>
              </a:spcBef>
            </a:pPr>
            <a:r>
              <a:rPr lang="en-US" dirty="0">
                <a:solidFill>
                  <a:schemeClr val="dk1"/>
                </a:solidFill>
                <a:latin typeface="Gloria Hallelujah"/>
                <a:ea typeface="Gloria Hallelujah"/>
                <a:cs typeface="Gloria Hallelujah"/>
                <a:sym typeface="Gloria Hallelujah"/>
              </a:rPr>
              <a:t>A. The security association, SA, specifies a two-way security arrangements between the sender and receiver.</a:t>
            </a:r>
          </a:p>
          <a:p>
            <a:pPr lvl="1">
              <a:lnSpc>
                <a:spcPct val="80000"/>
              </a:lnSpc>
              <a:spcBef>
                <a:spcPts val="375"/>
              </a:spcBef>
            </a:pPr>
            <a:r>
              <a:rPr lang="en-US" dirty="0">
                <a:solidFill>
                  <a:schemeClr val="dk1"/>
                </a:solidFill>
                <a:latin typeface="Gloria Hallelujah"/>
                <a:ea typeface="Gloria Hallelujah"/>
                <a:cs typeface="Gloria Hallelujah"/>
                <a:sym typeface="Gloria Hallelujah"/>
              </a:rPr>
              <a:t>B. SPI is used to help receiver identify the SA to un-process the </a:t>
            </a:r>
            <a:r>
              <a:rPr lang="en-US" dirty="0" err="1">
                <a:solidFill>
                  <a:schemeClr val="dk1"/>
                </a:solidFill>
                <a:latin typeface="Gloria Hallelujah"/>
                <a:ea typeface="Gloria Hallelujah"/>
                <a:cs typeface="Gloria Hallelujah"/>
                <a:sym typeface="Gloria Hallelujah"/>
              </a:rPr>
              <a:t>IPSec</a:t>
            </a:r>
            <a:r>
              <a:rPr lang="en-US" dirty="0">
                <a:solidFill>
                  <a:schemeClr val="dk1"/>
                </a:solidFill>
                <a:latin typeface="Gloria Hallelujah"/>
                <a:ea typeface="Gloria Hallelujah"/>
                <a:cs typeface="Gloria Hallelujah"/>
                <a:sym typeface="Gloria Hallelujah"/>
              </a:rPr>
              <a:t> packet.</a:t>
            </a:r>
          </a:p>
          <a:p>
            <a:pPr lvl="1">
              <a:lnSpc>
                <a:spcPct val="80000"/>
              </a:lnSpc>
              <a:spcBef>
                <a:spcPts val="375"/>
              </a:spcBef>
            </a:pPr>
            <a:r>
              <a:rPr lang="en-US" dirty="0">
                <a:solidFill>
                  <a:schemeClr val="dk1"/>
                </a:solidFill>
                <a:latin typeface="Gloria Hallelujah"/>
                <a:ea typeface="Gloria Hallelujah"/>
                <a:cs typeface="Gloria Hallelujah"/>
                <a:sym typeface="Gloria Hallelujah"/>
              </a:rPr>
              <a:t>C. If the sequence number in the </a:t>
            </a:r>
            <a:r>
              <a:rPr lang="en-US" dirty="0" err="1">
                <a:solidFill>
                  <a:schemeClr val="dk1"/>
                </a:solidFill>
                <a:latin typeface="Gloria Hallelujah"/>
                <a:ea typeface="Gloria Hallelujah"/>
                <a:cs typeface="Gloria Hallelujah"/>
                <a:sym typeface="Gloria Hallelujah"/>
              </a:rPr>
              <a:t>IPSec</a:t>
            </a:r>
            <a:r>
              <a:rPr lang="en-US" dirty="0">
                <a:solidFill>
                  <a:schemeClr val="dk1"/>
                </a:solidFill>
                <a:latin typeface="Gloria Hallelujah"/>
                <a:ea typeface="Gloria Hallelujah"/>
                <a:cs typeface="Gloria Hallelujah"/>
                <a:sym typeface="Gloria Hallelujah"/>
              </a:rPr>
              <a:t> header is greater than the largest number of the current anti-replay window the packet is rejected.</a:t>
            </a:r>
          </a:p>
          <a:p>
            <a:pPr lvl="1">
              <a:lnSpc>
                <a:spcPct val="80000"/>
              </a:lnSpc>
              <a:spcBef>
                <a:spcPts val="375"/>
              </a:spcBef>
            </a:pPr>
            <a:r>
              <a:rPr lang="en-US" dirty="0">
                <a:solidFill>
                  <a:schemeClr val="dk1"/>
                </a:solidFill>
                <a:latin typeface="Gloria Hallelujah"/>
                <a:ea typeface="Gloria Hallelujah"/>
                <a:cs typeface="Gloria Hallelujah"/>
                <a:sym typeface="Gloria Hallelujah"/>
              </a:rPr>
              <a:t>D. If the sequence number in the </a:t>
            </a:r>
            <a:r>
              <a:rPr lang="en-US" dirty="0" err="1">
                <a:solidFill>
                  <a:schemeClr val="dk1"/>
                </a:solidFill>
                <a:latin typeface="Gloria Hallelujah"/>
                <a:ea typeface="Gloria Hallelujah"/>
                <a:cs typeface="Gloria Hallelujah"/>
                <a:sym typeface="Gloria Hallelujah"/>
              </a:rPr>
              <a:t>IPSec</a:t>
            </a:r>
            <a:r>
              <a:rPr lang="en-US" dirty="0">
                <a:solidFill>
                  <a:schemeClr val="dk1"/>
                </a:solidFill>
                <a:latin typeface="Gloria Hallelujah"/>
                <a:ea typeface="Gloria Hallelujah"/>
                <a:cs typeface="Gloria Hallelujah"/>
                <a:sym typeface="Gloria Hallelujah"/>
              </a:rPr>
              <a:t> header is smaller than the smallest number of the current anti-replay window the packet is rejected.</a:t>
            </a:r>
          </a:p>
          <a:p>
            <a:pPr>
              <a:lnSpc>
                <a:spcPct val="80000"/>
              </a:lnSpc>
              <a:spcBef>
                <a:spcPts val="375"/>
              </a:spcBef>
            </a:pPr>
            <a:r>
              <a:rPr lang="en-US" dirty="0">
                <a:solidFill>
                  <a:schemeClr val="dk1"/>
                </a:solidFill>
                <a:latin typeface="Gloria Hallelujah"/>
                <a:sym typeface="Gloria Hallelujah"/>
              </a:rPr>
              <a:t>ANS: B, D</a:t>
            </a:r>
            <a:endParaRPr lang="en-SE" dirty="0"/>
          </a:p>
        </p:txBody>
      </p:sp>
      <p:sp>
        <p:nvSpPr>
          <p:cNvPr id="240" name="Shape 240"/>
          <p:cNvSpPr txBox="1"/>
          <p:nvPr/>
        </p:nvSpPr>
        <p:spPr>
          <a:xfrm>
            <a:off x="1065301" y="2522907"/>
            <a:ext cx="7715249" cy="3215924"/>
          </a:xfrm>
          <a:prstGeom prst="rect">
            <a:avLst/>
          </a:prstGeom>
          <a:noFill/>
          <a:ln>
            <a:noFill/>
          </a:ln>
        </p:spPr>
        <p:txBody>
          <a:bodyPr lIns="68569" tIns="68569" rIns="68569" bIns="68569" anchor="ctr" anchorCtr="0">
            <a:noAutofit/>
          </a:bodyPr>
          <a:lstStyle/>
          <a:p>
            <a:pPr marL="342900">
              <a:spcBef>
                <a:spcPts val="0"/>
              </a:spcBef>
            </a:pPr>
            <a:endParaRPr sz="2100" dirty="0">
              <a:solidFill>
                <a:schemeClr val="dk1"/>
              </a:solidFill>
              <a:latin typeface="Gloria Hallelujah"/>
              <a:ea typeface="Gloria Hallelujah"/>
              <a:cs typeface="Gloria Hallelujah"/>
              <a:sym typeface="Gloria Hallelujah"/>
            </a:endParaRPr>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Internet Key Exchange (IKE)</a:t>
            </a:r>
          </a:p>
        </p:txBody>
      </p:sp>
      <p:sp>
        <p:nvSpPr>
          <p:cNvPr id="250" name="Shape 250"/>
          <p:cNvSpPr txBox="1">
            <a:spLocks noGrp="1"/>
          </p:cNvSpPr>
          <p:nvPr>
            <p:ph idx="1"/>
          </p:nvPr>
        </p:nvSpPr>
        <p:spPr>
          <a:xfrm>
            <a:off x="323528" y="1196752"/>
            <a:ext cx="8568952" cy="5544615"/>
          </a:xfrm>
          <a:prstGeom prst="rect">
            <a:avLst/>
          </a:prstGeom>
        </p:spPr>
        <p:txBody>
          <a:bodyPr vert="horz" wrap="square" lIns="88369" tIns="88369" rIns="88369" bIns="88369" numCol="1" anchor="t" anchorCtr="0" compatLnSpc="1">
            <a:prstTxWarp prst="textNoShape">
              <a:avLst/>
            </a:prstTxWarp>
            <a:noAutofit/>
          </a:bodyPr>
          <a:lstStyle/>
          <a:p>
            <a:pPr marL="257175" indent="-157163">
              <a:lnSpc>
                <a:spcPct val="90000"/>
              </a:lnSpc>
              <a:spcBef>
                <a:spcPts val="0"/>
              </a:spcBef>
              <a:buClr>
                <a:schemeClr val="dk1"/>
              </a:buClr>
            </a:pPr>
            <a:r>
              <a:rPr lang="en-US" sz="2400" dirty="0"/>
              <a:t>When A and B require </a:t>
            </a:r>
            <a:r>
              <a:rPr lang="en-US" sz="2400" dirty="0" err="1"/>
              <a:t>IPSec</a:t>
            </a:r>
            <a:r>
              <a:rPr lang="en-US" sz="2400" dirty="0"/>
              <a:t> for traffic between them for the first time, they do not yet have an SA, i.e., they have not yet agreed upon their security parameters, such as encryption and authentication algorithms and keys. They need to negotiate these parameters and store them in an SA. </a:t>
            </a:r>
            <a:endParaRPr lang="en-US" sz="2250" dirty="0"/>
          </a:p>
          <a:p>
            <a:pPr marL="257175" indent="-157163">
              <a:lnSpc>
                <a:spcPct val="90000"/>
              </a:lnSpc>
              <a:spcBef>
                <a:spcPts val="420"/>
              </a:spcBef>
              <a:buClr>
                <a:srgbClr val="6B9462"/>
              </a:buClr>
            </a:pPr>
            <a:r>
              <a:rPr lang="en-US" sz="2250" dirty="0"/>
              <a:t>IKE works in two phases:</a:t>
            </a:r>
          </a:p>
          <a:p>
            <a:pPr marL="857250" lvl="2" indent="-97154">
              <a:lnSpc>
                <a:spcPct val="90000"/>
              </a:lnSpc>
              <a:spcBef>
                <a:spcPts val="360"/>
              </a:spcBef>
              <a:buClr>
                <a:schemeClr val="dk1"/>
              </a:buClr>
            </a:pPr>
            <a:r>
              <a:rPr lang="en-US" sz="2250" dirty="0"/>
              <a:t>Phase I: Establish an IKE SA for IKE traffic</a:t>
            </a:r>
          </a:p>
          <a:p>
            <a:pPr marL="857250" lvl="2" indent="-97154">
              <a:lnSpc>
                <a:spcPct val="90000"/>
              </a:lnSpc>
              <a:spcBef>
                <a:spcPts val="360"/>
              </a:spcBef>
              <a:buClr>
                <a:schemeClr val="dk1"/>
              </a:buClr>
            </a:pPr>
            <a:r>
              <a:rPr lang="en-US" sz="2250" dirty="0"/>
              <a:t>Phase II: Use the IKE SA to protect negotiations and establishment of multiple </a:t>
            </a:r>
            <a:r>
              <a:rPr lang="en-US" sz="2250" dirty="0" err="1"/>
              <a:t>IPSec</a:t>
            </a:r>
            <a:r>
              <a:rPr lang="en-US" sz="2250" dirty="0"/>
              <a:t> SAs</a:t>
            </a:r>
          </a:p>
          <a:p>
            <a:pPr marL="257175" indent="-157163">
              <a:lnSpc>
                <a:spcPct val="90000"/>
              </a:lnSpc>
              <a:spcBef>
                <a:spcPts val="420"/>
              </a:spcBef>
              <a:buClr>
                <a:schemeClr val="dk1"/>
              </a:buClr>
            </a:pPr>
            <a:r>
              <a:rPr lang="en-US" sz="2250" dirty="0"/>
              <a:t>IKE SA is bidirectional, that is, it protects SA negotiation traffic from both sides.</a:t>
            </a:r>
          </a:p>
          <a:p>
            <a:pPr>
              <a:spcBef>
                <a:spcPts val="0"/>
              </a:spcBef>
              <a:buNone/>
            </a:pPr>
            <a:endParaRPr sz="2250" dirty="0"/>
          </a:p>
        </p:txBody>
      </p: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8" name="Shape 25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a:solidFill>
                  <a:srgbClr val="9B37AA"/>
                </a:solidFill>
              </a:rPr>
              <a:t>IKE Phase I – Create IKE SA</a:t>
            </a:r>
          </a:p>
        </p:txBody>
      </p:sp>
      <p:sp>
        <p:nvSpPr>
          <p:cNvPr id="259" name="Shape 259"/>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lnSpc>
                <a:spcPct val="100000"/>
              </a:lnSpc>
              <a:spcBef>
                <a:spcPts val="480"/>
              </a:spcBef>
              <a:buClr>
                <a:srgbClr val="6B9462"/>
              </a:buClr>
            </a:pPr>
            <a:r>
              <a:rPr lang="en-US" sz="2800" dirty="0"/>
              <a:t>Both sides first negotiate the protection to be used, e.g., AH or ESP, and agree on the crypto algorithms to use, e.g., AES and HMAC with SHA1. </a:t>
            </a:r>
          </a:p>
          <a:p>
            <a:pPr marL="257175" indent="-142875">
              <a:lnSpc>
                <a:spcPct val="100000"/>
              </a:lnSpc>
              <a:spcBef>
                <a:spcPts val="480"/>
              </a:spcBef>
              <a:buClr>
                <a:srgbClr val="6B9462"/>
              </a:buClr>
            </a:pPr>
            <a:r>
              <a:rPr lang="en-US" sz="2800" dirty="0"/>
              <a:t>They then establish a shared secret (e.g., use Diffie-Hellman)</a:t>
            </a:r>
          </a:p>
          <a:p>
            <a:pPr marL="257175" indent="-142875">
              <a:spcBef>
                <a:spcPts val="480"/>
              </a:spcBef>
              <a:buClr>
                <a:srgbClr val="6B9462"/>
              </a:buClr>
            </a:pPr>
            <a:r>
              <a:rPr lang="en-US" sz="2800" dirty="0"/>
              <a:t>To authenticate the shared secret (to prevent man-in-the-middle attacks), they can use a pre-shared secret key, public-key encryption or digital signatures</a:t>
            </a:r>
          </a:p>
        </p:txBody>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Shape 265"/>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IKE Phase 1 Example</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F30649D-9240-4886-9B45-FAC9DD36CA61}"/>
                  </a:ext>
                </a:extLst>
              </p:cNvPr>
              <p:cNvSpPr>
                <a:spLocks noGrp="1"/>
              </p:cNvSpPr>
              <p:nvPr>
                <p:ph idx="1"/>
              </p:nvPr>
            </p:nvSpPr>
            <p:spPr>
              <a:xfrm>
                <a:off x="323528" y="1196753"/>
                <a:ext cx="8568952" cy="2448271"/>
              </a:xfrm>
            </p:spPr>
            <p:txBody>
              <a:bodyPr>
                <a:normAutofit fontScale="32500" lnSpcReduction="20000"/>
              </a:bodyPr>
              <a:lstStyle/>
              <a:p>
                <a:r>
                  <a:rPr lang="en-US" dirty="0"/>
                  <a:t>Both sides have a </a:t>
                </a:r>
                <a:r>
                  <a:rPr lang="en-US" dirty="0" err="1"/>
                  <a:t>preshared</a:t>
                </a:r>
                <a:r>
                  <a:rPr lang="en-US" dirty="0"/>
                  <a:t> secret key, and they use Diffie-Hellman to establish a new shared key, and use the </a:t>
                </a:r>
                <a:r>
                  <a:rPr lang="en-US" dirty="0" err="1"/>
                  <a:t>preshared</a:t>
                </a:r>
                <a:r>
                  <a:rPr lang="en-US" dirty="0"/>
                  <a:t> key to authenticate this newly established shared key. Here is how it works.</a:t>
                </a:r>
              </a:p>
              <a:p>
                <a:r>
                  <a:rPr lang="en-US" dirty="0"/>
                  <a:t>First, the initiator sends to the responder the crypto that is proposes to use along with a cookie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𝐼</m:t>
                        </m:r>
                      </m:sub>
                    </m:sSub>
                  </m:oMath>
                </a14:m>
                <a:r>
                  <a:rPr lang="en-US" dirty="0"/>
                  <a:t>, which can be easily computed by the initiator and easily verify by the responder, such as hash of the initiator’s IP address and the current timestamp together. Cookies are used to mitigate DoS attacks where an initiator  can send a lot of requests to a responder at no or little cost. The responder sends back its choice of crypto algorithms and its own cookie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b="0" i="1" smtClean="0">
                            <a:latin typeface="Cambria Math" panose="02040503050406030204" pitchFamily="18" charset="0"/>
                          </a:rPr>
                          <m:t>𝑅</m:t>
                        </m:r>
                      </m:sub>
                    </m:sSub>
                  </m:oMath>
                </a14:m>
                <a:r>
                  <a:rPr lang="en-US" dirty="0"/>
                  <a:t>.</a:t>
                </a:r>
              </a:p>
              <a:p>
                <a:r>
                  <a:rPr lang="en-US" dirty="0"/>
                  <a:t>Second, the initiator and the responder exchange the public components of the Diffie-Hellman Key Exchange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𝐼</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b="0" i="1" smtClean="0">
                            <a:latin typeface="Cambria Math" panose="02040503050406030204" pitchFamily="18" charset="0"/>
                          </a:rPr>
                          <m:t>𝑅</m:t>
                        </m:r>
                      </m:sub>
                    </m:sSub>
                  </m:oMath>
                </a14:m>
                <a:r>
                  <a:rPr lang="en-US" dirty="0"/>
                  <a:t> along with their nonce values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𝑁</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𝑅</m:t>
                        </m:r>
                      </m:sub>
                    </m:sSub>
                  </m:oMath>
                </a14:m>
                <a:r>
                  <a:rPr lang="en-US" dirty="0"/>
                  <a:t>.</a:t>
                </a:r>
              </a:p>
              <a:p>
                <a:r>
                  <a:rPr lang="en-US" dirty="0"/>
                  <a:t>Third, both the initiator and responder compute the same shared key </a:t>
                </a:r>
                <a14:m>
                  <m:oMath xmlns:m="http://schemas.openxmlformats.org/officeDocument/2006/math">
                    <m:r>
                      <a:rPr lang="en-US" b="0" i="1" smtClean="0">
                        <a:latin typeface="Cambria Math" panose="02040503050406030204" pitchFamily="18" charset="0"/>
                      </a:rPr>
                      <m:t>𝐾</m:t>
                    </m:r>
                  </m:oMath>
                </a14:m>
                <a:r>
                  <a:rPr lang="en-US" dirty="0"/>
                  <a:t> according to Diffie-Hellman, and other keys for the IKE SA.</a:t>
                </a:r>
              </a:p>
              <a:p>
                <a:r>
                  <a:rPr lang="en-US" dirty="0"/>
                  <a:t>Fourth, they exchange hash values to authenticate the newly established key using their pre-shared secret key. The hash is computed using the information they have exchanged along with the </a:t>
                </a:r>
                <a:r>
                  <a:rPr lang="en-US" dirty="0" err="1"/>
                  <a:t>preshared</a:t>
                </a:r>
                <a:r>
                  <a:rPr lang="en-US" dirty="0"/>
                  <a:t> key.</a:t>
                </a:r>
              </a:p>
              <a:p>
                <a:endParaRPr lang="en-SE" dirty="0"/>
              </a:p>
            </p:txBody>
          </p:sp>
        </mc:Choice>
        <mc:Fallback xmlns="">
          <p:sp>
            <p:nvSpPr>
              <p:cNvPr id="2" name="Content Placeholder 1">
                <a:extLst>
                  <a:ext uri="{FF2B5EF4-FFF2-40B4-BE49-F238E27FC236}">
                    <a16:creationId xmlns:a16="http://schemas.microsoft.com/office/drawing/2014/main" id="{FF30649D-9240-4886-9B45-FAC9DD36CA61}"/>
                  </a:ext>
                </a:extLst>
              </p:cNvPr>
              <p:cNvSpPr>
                <a:spLocks noGrp="1" noRot="1" noChangeAspect="1" noMove="1" noResize="1" noEditPoints="1" noAdjustHandles="1" noChangeArrowheads="1" noChangeShapeType="1" noTextEdit="1"/>
              </p:cNvSpPr>
              <p:nvPr>
                <p:ph idx="1"/>
              </p:nvPr>
            </p:nvSpPr>
            <p:spPr>
              <a:xfrm>
                <a:off x="323528" y="1196753"/>
                <a:ext cx="8568952" cy="2448271"/>
              </a:xfrm>
              <a:blipFill>
                <a:blip r:embed="rId3"/>
                <a:stretch>
                  <a:fillRect t="-1741"/>
                </a:stretch>
              </a:blipFill>
            </p:spPr>
            <p:txBody>
              <a:bodyPr/>
              <a:lstStyle/>
              <a:p>
                <a:r>
                  <a:rPr lang="en-SE">
                    <a:noFill/>
                  </a:rPr>
                  <a:t> </a:t>
                </a:r>
              </a:p>
            </p:txBody>
          </p:sp>
        </mc:Fallback>
      </mc:AlternateContent>
      <p:pic>
        <p:nvPicPr>
          <p:cNvPr id="266" name="Shape 266"/>
          <p:cNvPicPr preferRelativeResize="0"/>
          <p:nvPr/>
        </p:nvPicPr>
        <p:blipFill>
          <a:blip r:embed="rId4">
            <a:alphaModFix/>
          </a:blip>
          <a:stretch>
            <a:fillRect/>
          </a:stretch>
        </p:blipFill>
        <p:spPr>
          <a:xfrm>
            <a:off x="1835696" y="3561129"/>
            <a:ext cx="5337212" cy="3107814"/>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
        <p:cNvGrpSpPr/>
        <p:nvPr/>
      </p:nvGrpSpPr>
      <p:grpSpPr>
        <a:xfrm>
          <a:off x="0" y="0"/>
          <a:ext cx="0" cy="0"/>
          <a:chOff x="0" y="0"/>
          <a:chExt cx="0" cy="0"/>
        </a:xfrm>
      </p:grpSpPr>
      <p:sp>
        <p:nvSpPr>
          <p:cNvPr id="8" name="Title 2">
            <a:extLst>
              <a:ext uri="{FF2B5EF4-FFF2-40B4-BE49-F238E27FC236}">
                <a16:creationId xmlns:a16="http://schemas.microsoft.com/office/drawing/2014/main" id="{DF789D6C-AB7B-453E-A1C9-4A602849B618}"/>
              </a:ext>
            </a:extLst>
          </p:cNvPr>
          <p:cNvSpPr>
            <a:spLocks noGrp="1"/>
          </p:cNvSpPr>
          <p:nvPr>
            <p:ph type="title"/>
          </p:nvPr>
        </p:nvSpPr>
        <p:spPr/>
        <p:txBody>
          <a:bodyPr/>
          <a:lstStyle/>
          <a:p>
            <a:r>
              <a:rPr lang="en-US" dirty="0"/>
              <a:t>Goals of </a:t>
            </a:r>
            <a:r>
              <a:rPr lang="en-US" dirty="0" err="1"/>
              <a:t>IPSec</a:t>
            </a:r>
            <a:endParaRPr lang="en-SE" dirty="0"/>
          </a:p>
        </p:txBody>
      </p:sp>
      <p:sp>
        <p:nvSpPr>
          <p:cNvPr id="27" name="Shape 27"/>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0" indent="0">
              <a:lnSpc>
                <a:spcPct val="100000"/>
              </a:lnSpc>
              <a:spcBef>
                <a:spcPts val="0"/>
              </a:spcBef>
              <a:buClr>
                <a:schemeClr val="dk1"/>
              </a:buClr>
              <a:buSzPct val="36666"/>
              <a:buNone/>
            </a:pPr>
            <a:r>
              <a:rPr lang="en-US" sz="2250" b="1" dirty="0">
                <a:solidFill>
                  <a:srgbClr val="6699FF"/>
                </a:solidFill>
              </a:rPr>
              <a:t>IP spoofing is a common technique in cyber attacks</a:t>
            </a:r>
          </a:p>
          <a:p>
            <a:pPr marL="685800" indent="-171450">
              <a:lnSpc>
                <a:spcPct val="100000"/>
              </a:lnSpc>
              <a:spcBef>
                <a:spcPts val="0"/>
              </a:spcBef>
              <a:buClr>
                <a:schemeClr val="dk1"/>
              </a:buClr>
            </a:pPr>
            <a:r>
              <a:rPr lang="en-US" sz="2250" dirty="0">
                <a:solidFill>
                  <a:schemeClr val="dk1"/>
                </a:solidFill>
              </a:rPr>
              <a:t>Bots spoof the an IP address of a victim web site</a:t>
            </a:r>
          </a:p>
          <a:p>
            <a:pPr marL="685800" indent="-171450">
              <a:lnSpc>
                <a:spcPct val="100000"/>
              </a:lnSpc>
              <a:spcBef>
                <a:spcPts val="0"/>
              </a:spcBef>
              <a:buClr>
                <a:schemeClr val="dk1"/>
              </a:buClr>
            </a:pPr>
            <a:r>
              <a:rPr lang="en-US" sz="2250" dirty="0">
                <a:solidFill>
                  <a:schemeClr val="dk1"/>
                </a:solidFill>
              </a:rPr>
              <a:t>Then send DNS queries to DNS servers</a:t>
            </a:r>
          </a:p>
          <a:p>
            <a:pPr marL="685800" indent="-171450">
              <a:lnSpc>
                <a:spcPct val="100000"/>
              </a:lnSpc>
              <a:spcBef>
                <a:spcPts val="0"/>
              </a:spcBef>
              <a:buClr>
                <a:schemeClr val="dk1"/>
              </a:buClr>
            </a:pPr>
            <a:r>
              <a:rPr lang="en-US" sz="2250" dirty="0">
                <a:solidFill>
                  <a:schemeClr val="dk1"/>
                </a:solidFill>
              </a:rPr>
              <a:t>The DNS servers respond, sending large amounts of data to the victim</a:t>
            </a:r>
          </a:p>
          <a:p>
            <a:pPr marL="685800" indent="-171450">
              <a:lnSpc>
                <a:spcPct val="100000"/>
              </a:lnSpc>
              <a:spcBef>
                <a:spcPts val="0"/>
              </a:spcBef>
              <a:buClr>
                <a:srgbClr val="6B9462"/>
              </a:buClr>
            </a:pPr>
            <a:r>
              <a:rPr lang="en-US" sz="2250" b="1" dirty="0">
                <a:solidFill>
                  <a:srgbClr val="6B9462"/>
                </a:solidFill>
              </a:rPr>
              <a:t>Result: a Denial-of-Service attack</a:t>
            </a:r>
          </a:p>
          <a:p>
            <a:pPr marL="0" indent="0">
              <a:spcBef>
                <a:spcPts val="0"/>
              </a:spcBef>
              <a:buNone/>
            </a:pPr>
            <a:endParaRPr sz="2250" dirty="0"/>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862C-2BE0-41A3-BF75-904BD17DCFED}"/>
              </a:ext>
            </a:extLst>
          </p:cNvPr>
          <p:cNvSpPr>
            <a:spLocks noGrp="1"/>
          </p:cNvSpPr>
          <p:nvPr>
            <p:ph type="title"/>
          </p:nvPr>
        </p:nvSpPr>
        <p:spPr/>
        <p:txBody>
          <a:bodyPr/>
          <a:lstStyle/>
          <a:p>
            <a:r>
              <a:rPr lang="en-US" dirty="0"/>
              <a:t>Diffie-Hellman Quiz</a:t>
            </a:r>
            <a:endParaRPr lang="en-SE" dirty="0"/>
          </a:p>
        </p:txBody>
      </p:sp>
      <p:sp>
        <p:nvSpPr>
          <p:cNvPr id="3" name="Content Placeholder 2">
            <a:extLst>
              <a:ext uri="{FF2B5EF4-FFF2-40B4-BE49-F238E27FC236}">
                <a16:creationId xmlns:a16="http://schemas.microsoft.com/office/drawing/2014/main" id="{F9D28D21-38CC-4B6C-994E-A0503EABC41A}"/>
              </a:ext>
            </a:extLst>
          </p:cNvPr>
          <p:cNvSpPr>
            <a:spLocks noGrp="1"/>
          </p:cNvSpPr>
          <p:nvPr>
            <p:ph idx="1"/>
          </p:nvPr>
        </p:nvSpPr>
        <p:spPr/>
        <p:txBody>
          <a:bodyPr/>
          <a:lstStyle/>
          <a:p>
            <a:r>
              <a:rPr lang="en-US" dirty="0">
                <a:solidFill>
                  <a:schemeClr val="dk1"/>
                </a:solidFill>
                <a:latin typeface="Gloria Hallelujah"/>
                <a:ea typeface="Gloria Hallelujah"/>
                <a:cs typeface="Gloria Hallelujah"/>
                <a:sym typeface="Gloria Hallelujah"/>
              </a:rPr>
              <a:t>True or False:</a:t>
            </a:r>
          </a:p>
          <a:p>
            <a:r>
              <a:rPr lang="en-US" dirty="0">
                <a:solidFill>
                  <a:schemeClr val="dk1"/>
                </a:solidFill>
                <a:latin typeface="Gloria Hallelujah"/>
                <a:ea typeface="Gloria Hallelujah"/>
                <a:cs typeface="Gloria Hallelujah"/>
                <a:sym typeface="Gloria Hallelujah"/>
              </a:rPr>
              <a:t>The Diffie-Hellman key exchange is restricted to two party communication only. </a:t>
            </a:r>
          </a:p>
          <a:p>
            <a:r>
              <a:rPr lang="en-US" dirty="0">
                <a:solidFill>
                  <a:schemeClr val="dk1"/>
                </a:solidFill>
                <a:latin typeface="Gloria Hallelujah"/>
                <a:ea typeface="Gloria Hallelujah"/>
                <a:cs typeface="Gloria Hallelujah"/>
                <a:sym typeface="Gloria Hallelujah"/>
              </a:rPr>
              <a:t>ANS: F</a:t>
            </a:r>
          </a:p>
          <a:p>
            <a:endParaRPr lang="en-SE" dirty="0"/>
          </a:p>
        </p:txBody>
      </p:sp>
      <p:sp>
        <p:nvSpPr>
          <p:cNvPr id="4" name="Slide Number Placeholder 3">
            <a:extLst>
              <a:ext uri="{FF2B5EF4-FFF2-40B4-BE49-F238E27FC236}">
                <a16:creationId xmlns:a16="http://schemas.microsoft.com/office/drawing/2014/main" id="{B89F8598-8639-4C9F-9654-1FE744CC30BE}"/>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dirty="0"/>
          </a:p>
        </p:txBody>
      </p:sp>
    </p:spTree>
    <p:extLst>
      <p:ext uri="{BB962C8B-B14F-4D97-AF65-F5344CB8AC3E}">
        <p14:creationId xmlns:p14="http://schemas.microsoft.com/office/powerpoint/2010/main" val="38393433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err="1">
                <a:solidFill>
                  <a:srgbClr val="9B37AA"/>
                </a:solidFill>
              </a:rPr>
              <a:t>Diffie</a:t>
            </a:r>
            <a:r>
              <a:rPr lang="en-US" dirty="0">
                <a:solidFill>
                  <a:srgbClr val="9B37AA"/>
                </a:solidFill>
              </a:rPr>
              <a:t>-Hellman and Pre-shared Secret</a:t>
            </a:r>
          </a:p>
        </p:txBody>
      </p:sp>
      <p:sp>
        <p:nvSpPr>
          <p:cNvPr id="283" name="Shape 283"/>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71450">
              <a:lnSpc>
                <a:spcPct val="100000"/>
              </a:lnSpc>
              <a:spcBef>
                <a:spcPts val="0"/>
              </a:spcBef>
              <a:buClr>
                <a:srgbClr val="6699FF"/>
              </a:buClr>
            </a:pPr>
            <a:r>
              <a:rPr lang="en-US" sz="2100">
                <a:solidFill>
                  <a:srgbClr val="6699FF"/>
                </a:solidFill>
              </a:rPr>
              <a:t>PRF is a </a:t>
            </a:r>
            <a:r>
              <a:rPr lang="en-US" sz="2100" b="1">
                <a:solidFill>
                  <a:srgbClr val="6699FF"/>
                </a:solidFill>
              </a:rPr>
              <a:t>Pseudo-Random Function</a:t>
            </a:r>
          </a:p>
          <a:p>
            <a:pPr marL="257175" indent="-171450">
              <a:lnSpc>
                <a:spcPct val="100000"/>
              </a:lnSpc>
              <a:spcBef>
                <a:spcPts val="360"/>
              </a:spcBef>
              <a:buClr>
                <a:schemeClr val="dk1"/>
              </a:buClr>
            </a:pPr>
            <a:r>
              <a:rPr lang="en-US" sz="2100">
                <a:solidFill>
                  <a:schemeClr val="dk1"/>
                </a:solidFill>
              </a:rPr>
              <a:t>SKEYID     root secret </a:t>
            </a:r>
          </a:p>
          <a:p>
            <a:pPr marL="557213" lvl="1" indent="-214313">
              <a:lnSpc>
                <a:spcPct val="100000"/>
              </a:lnSpc>
              <a:spcBef>
                <a:spcPts val="360"/>
              </a:spcBef>
              <a:buClr>
                <a:srgbClr val="6699FF"/>
              </a:buClr>
              <a:buSzPct val="25000"/>
              <a:buNone/>
            </a:pPr>
            <a:r>
              <a:rPr lang="en-US" sz="2100">
                <a:solidFill>
                  <a:schemeClr val="dk1"/>
                </a:solidFill>
              </a:rPr>
              <a:t>=PRF(preshared-key,N</a:t>
            </a:r>
            <a:r>
              <a:rPr lang="en-US" sz="2100" baseline="-25000">
                <a:solidFill>
                  <a:schemeClr val="dk1"/>
                </a:solidFill>
              </a:rPr>
              <a:t>I</a:t>
            </a:r>
            <a:r>
              <a:rPr lang="en-US" sz="2100">
                <a:solidFill>
                  <a:schemeClr val="dk1"/>
                </a:solidFill>
              </a:rPr>
              <a:t>|N</a:t>
            </a:r>
            <a:r>
              <a:rPr lang="en-US" sz="2100" baseline="-25000">
                <a:solidFill>
                  <a:schemeClr val="dk1"/>
                </a:solidFill>
              </a:rPr>
              <a:t>R</a:t>
            </a:r>
            <a:r>
              <a:rPr lang="en-US" sz="2100">
                <a:solidFill>
                  <a:schemeClr val="dk1"/>
                </a:solidFill>
              </a:rPr>
              <a:t>)</a:t>
            </a:r>
          </a:p>
          <a:p>
            <a:pPr marL="257175" indent="-171450">
              <a:lnSpc>
                <a:spcPct val="100000"/>
              </a:lnSpc>
              <a:spcBef>
                <a:spcPts val="360"/>
              </a:spcBef>
              <a:buClr>
                <a:schemeClr val="dk1"/>
              </a:buClr>
            </a:pPr>
            <a:r>
              <a:rPr lang="en-US" sz="2100">
                <a:solidFill>
                  <a:schemeClr val="dk1"/>
                </a:solidFill>
              </a:rPr>
              <a:t>SKEYID_d for IPSec SA</a:t>
            </a:r>
          </a:p>
          <a:p>
            <a:pPr marL="557213" lvl="1" indent="-214313">
              <a:lnSpc>
                <a:spcPct val="100000"/>
              </a:lnSpc>
              <a:spcBef>
                <a:spcPts val="360"/>
              </a:spcBef>
              <a:buClr>
                <a:srgbClr val="6699FF"/>
              </a:buClr>
              <a:buSzPct val="25000"/>
              <a:buNone/>
            </a:pPr>
            <a:r>
              <a:rPr lang="en-US" sz="2100">
                <a:solidFill>
                  <a:schemeClr val="dk1"/>
                </a:solidFill>
              </a:rPr>
              <a:t>=PRF(SKEYID,K|C</a:t>
            </a:r>
            <a:r>
              <a:rPr lang="en-US" sz="2100" baseline="-25000">
                <a:solidFill>
                  <a:schemeClr val="dk1"/>
                </a:solidFill>
              </a:rPr>
              <a:t>I</a:t>
            </a:r>
            <a:r>
              <a:rPr lang="en-US" sz="2100">
                <a:solidFill>
                  <a:schemeClr val="dk1"/>
                </a:solidFill>
              </a:rPr>
              <a:t>|C</a:t>
            </a:r>
            <a:r>
              <a:rPr lang="en-US" sz="2100" baseline="-25000">
                <a:solidFill>
                  <a:schemeClr val="dk1"/>
                </a:solidFill>
              </a:rPr>
              <a:t>R</a:t>
            </a:r>
            <a:r>
              <a:rPr lang="en-US" sz="2100">
                <a:solidFill>
                  <a:schemeClr val="dk1"/>
                </a:solidFill>
              </a:rPr>
              <a:t>|0)</a:t>
            </a:r>
          </a:p>
          <a:p>
            <a:pPr marL="557213" lvl="1" indent="-214313">
              <a:lnSpc>
                <a:spcPct val="100000"/>
              </a:lnSpc>
              <a:spcBef>
                <a:spcPts val="360"/>
              </a:spcBef>
              <a:buClr>
                <a:srgbClr val="6699FF"/>
              </a:buClr>
              <a:buSzPct val="25000"/>
              <a:buNone/>
            </a:pPr>
            <a:r>
              <a:rPr lang="en-US" sz="2100" b="1">
                <a:solidFill>
                  <a:srgbClr val="6B9462"/>
                </a:solidFill>
              </a:rPr>
              <a:t>K is the shared secret key computed using Diffie-Hellman</a:t>
            </a:r>
          </a:p>
          <a:p>
            <a:pPr marL="257175" indent="-171450">
              <a:lnSpc>
                <a:spcPct val="100000"/>
              </a:lnSpc>
              <a:spcBef>
                <a:spcPts val="360"/>
              </a:spcBef>
              <a:buClr>
                <a:schemeClr val="dk1"/>
              </a:buClr>
            </a:pPr>
            <a:r>
              <a:rPr lang="en-US" sz="2100">
                <a:solidFill>
                  <a:schemeClr val="dk1"/>
                </a:solidFill>
              </a:rPr>
              <a:t>SKEYID_a for IKE message data authentication &amp; integrity</a:t>
            </a:r>
          </a:p>
          <a:p>
            <a:pPr marL="557213" lvl="1" indent="-214313">
              <a:lnSpc>
                <a:spcPct val="100000"/>
              </a:lnSpc>
              <a:spcBef>
                <a:spcPts val="360"/>
              </a:spcBef>
              <a:buClr>
                <a:srgbClr val="6699FF"/>
              </a:buClr>
              <a:buSzPct val="25000"/>
              <a:buNone/>
            </a:pPr>
            <a:r>
              <a:rPr lang="en-US" sz="2100">
                <a:solidFill>
                  <a:schemeClr val="dk1"/>
                </a:solidFill>
              </a:rPr>
              <a:t>= PRF(SKEYID,SKEYID_d|K|C</a:t>
            </a:r>
            <a:r>
              <a:rPr lang="en-US" sz="2100" baseline="-25000">
                <a:solidFill>
                  <a:schemeClr val="dk1"/>
                </a:solidFill>
              </a:rPr>
              <a:t>I</a:t>
            </a:r>
            <a:r>
              <a:rPr lang="en-US" sz="2100">
                <a:solidFill>
                  <a:schemeClr val="dk1"/>
                </a:solidFill>
              </a:rPr>
              <a:t>|C</a:t>
            </a:r>
            <a:r>
              <a:rPr lang="en-US" sz="2100" baseline="-25000">
                <a:solidFill>
                  <a:schemeClr val="dk1"/>
                </a:solidFill>
              </a:rPr>
              <a:t>R</a:t>
            </a:r>
            <a:r>
              <a:rPr lang="en-US" sz="2100">
                <a:solidFill>
                  <a:schemeClr val="dk1"/>
                </a:solidFill>
              </a:rPr>
              <a:t>|1)</a:t>
            </a:r>
          </a:p>
          <a:p>
            <a:pPr marL="257175" indent="-171450">
              <a:lnSpc>
                <a:spcPct val="100000"/>
              </a:lnSpc>
              <a:spcBef>
                <a:spcPts val="360"/>
              </a:spcBef>
              <a:buClr>
                <a:schemeClr val="dk1"/>
              </a:buClr>
            </a:pPr>
            <a:r>
              <a:rPr lang="en-US" sz="2100">
                <a:solidFill>
                  <a:schemeClr val="dk1"/>
                </a:solidFill>
              </a:rPr>
              <a:t>SKEYID_e use to encrypt IKE messages</a:t>
            </a:r>
          </a:p>
          <a:p>
            <a:pPr marL="557213" lvl="1" indent="-214313">
              <a:lnSpc>
                <a:spcPct val="100000"/>
              </a:lnSpc>
              <a:spcBef>
                <a:spcPts val="360"/>
              </a:spcBef>
              <a:buClr>
                <a:srgbClr val="6699FF"/>
              </a:buClr>
              <a:buSzPct val="25000"/>
              <a:buNone/>
            </a:pPr>
            <a:r>
              <a:rPr lang="en-US" sz="2100">
                <a:solidFill>
                  <a:schemeClr val="dk1"/>
                </a:solidFill>
              </a:rPr>
              <a:t>= PRF(SKEYID,SKEYID_a|K|C</a:t>
            </a:r>
            <a:r>
              <a:rPr lang="en-US" sz="2100" baseline="-25000">
                <a:solidFill>
                  <a:schemeClr val="dk1"/>
                </a:solidFill>
              </a:rPr>
              <a:t>I</a:t>
            </a:r>
            <a:r>
              <a:rPr lang="en-US" sz="2100">
                <a:solidFill>
                  <a:schemeClr val="dk1"/>
                </a:solidFill>
              </a:rPr>
              <a:t>|C</a:t>
            </a:r>
            <a:r>
              <a:rPr lang="en-US" sz="2100" baseline="-25000">
                <a:solidFill>
                  <a:schemeClr val="dk1"/>
                </a:solidFill>
              </a:rPr>
              <a:t>R</a:t>
            </a:r>
            <a:r>
              <a:rPr lang="en-US" sz="2100">
                <a:solidFill>
                  <a:schemeClr val="dk1"/>
                </a:solidFill>
              </a:rPr>
              <a:t>|2)</a:t>
            </a:r>
          </a:p>
        </p:txBody>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t>Authentication of the Key Exchange</a:t>
            </a:r>
          </a:p>
        </p:txBody>
      </p:sp>
      <p:sp>
        <p:nvSpPr>
          <p:cNvPr id="290" name="Shape 290"/>
          <p:cNvSpPr txBox="1">
            <a:spLocks noGrp="1"/>
          </p:cNvSpPr>
          <p:nvPr>
            <p:ph idx="1"/>
          </p:nvPr>
        </p:nvSpPr>
        <p:spPr>
          <a:xfrm>
            <a:off x="323528" y="1196753"/>
            <a:ext cx="8568952" cy="4248471"/>
          </a:xfrm>
          <a:prstGeom prst="rect">
            <a:avLst/>
          </a:prstGeom>
        </p:spPr>
        <p:txBody>
          <a:bodyPr vert="horz" wrap="square" lIns="88369" tIns="88369" rIns="88369" bIns="88369" numCol="1" anchor="t" anchorCtr="0" compatLnSpc="1">
            <a:prstTxWarp prst="textNoShape">
              <a:avLst/>
            </a:prstTxWarp>
            <a:normAutofit fontScale="92500" lnSpcReduction="10000"/>
          </a:bodyPr>
          <a:lstStyle/>
          <a:p>
            <a:pPr marL="257175" indent="-142875">
              <a:lnSpc>
                <a:spcPct val="115000"/>
              </a:lnSpc>
              <a:spcBef>
                <a:spcPts val="0"/>
              </a:spcBef>
              <a:buClr>
                <a:schemeClr val="dk1"/>
              </a:buClr>
            </a:pPr>
            <a:r>
              <a:rPr lang="en-US" sz="2250" dirty="0">
                <a:solidFill>
                  <a:schemeClr val="dk1"/>
                </a:solidFill>
              </a:rPr>
              <a:t>To authenticate each other’s identity and data that they just exchanged, the initiator and responder each generates a hash digest that only the other could know, </a:t>
            </a:r>
            <a:r>
              <a:rPr lang="en-US" sz="2400" dirty="0">
                <a:solidFill>
                  <a:schemeClr val="dk1"/>
                </a:solidFill>
              </a:rPr>
              <a:t>using the root secret, which is based on their pre-shared key and the nonce values, and other information they have exchanged including the public messages of the Diffie-Hellman key exchange, the cookies, the crypto information negotiated, and IDs.</a:t>
            </a:r>
          </a:p>
          <a:p>
            <a:pPr marL="257175" indent="-142875">
              <a:lnSpc>
                <a:spcPct val="115000"/>
              </a:lnSpc>
              <a:spcBef>
                <a:spcPts val="0"/>
              </a:spcBef>
              <a:buClr>
                <a:schemeClr val="dk1"/>
              </a:buClr>
            </a:pPr>
            <a:r>
              <a:rPr lang="en-US" sz="2250" dirty="0">
                <a:solidFill>
                  <a:schemeClr val="dk1"/>
                </a:solidFill>
              </a:rPr>
              <a:t>Each party can verify the hash computed by the other because the hash values are based on a pre-shared key and the information they just exchanged. Therefore, these hash values can authenticate both parties’ identities and the data that they just exchanged.</a:t>
            </a:r>
          </a:p>
          <a:p>
            <a:pPr marL="257175" indent="-142875">
              <a:lnSpc>
                <a:spcPct val="115000"/>
              </a:lnSpc>
              <a:spcBef>
                <a:spcPts val="0"/>
              </a:spcBef>
              <a:buClr>
                <a:schemeClr val="dk1"/>
              </a:buClr>
            </a:pPr>
            <a:endParaRPr lang="en-US" sz="2250" dirty="0">
              <a:solidFill>
                <a:schemeClr val="dk1"/>
              </a:solidFill>
            </a:endParaRPr>
          </a:p>
          <a:p>
            <a:pPr marL="0" indent="0">
              <a:lnSpc>
                <a:spcPct val="115000"/>
              </a:lnSpc>
              <a:spcBef>
                <a:spcPts val="0"/>
              </a:spcBef>
              <a:buNone/>
            </a:pPr>
            <a:endParaRPr sz="2250" dirty="0">
              <a:solidFill>
                <a:schemeClr val="dk1"/>
              </a:solidFill>
            </a:endParaRPr>
          </a:p>
          <a:p>
            <a:pPr marL="600075" indent="-257175">
              <a:lnSpc>
                <a:spcPct val="115000"/>
              </a:lnSpc>
              <a:spcBef>
                <a:spcPts val="360"/>
              </a:spcBef>
              <a:buClr>
                <a:srgbClr val="00FFFF"/>
              </a:buClr>
              <a:buSzPct val="25000"/>
              <a:buNone/>
            </a:pPr>
            <a:endParaRPr lang="en-US" sz="2250" b="1" dirty="0">
              <a:solidFill>
                <a:srgbClr val="6B9462"/>
              </a:solidFill>
            </a:endParaRPr>
          </a:p>
          <a:p>
            <a:pPr marL="600075" indent="-257175">
              <a:lnSpc>
                <a:spcPct val="115000"/>
              </a:lnSpc>
              <a:spcBef>
                <a:spcPts val="360"/>
              </a:spcBef>
              <a:buClr>
                <a:srgbClr val="00FFFF"/>
              </a:buClr>
              <a:buSzPct val="25000"/>
              <a:buNone/>
            </a:pPr>
            <a:endParaRPr lang="en-US" sz="2250" b="1" dirty="0">
              <a:solidFill>
                <a:srgbClr val="6B9462"/>
              </a:solidFill>
            </a:endParaRPr>
          </a:p>
          <a:p>
            <a:pPr marL="557213" lvl="1" indent="-214313">
              <a:lnSpc>
                <a:spcPct val="115000"/>
              </a:lnSpc>
              <a:spcBef>
                <a:spcPts val="360"/>
              </a:spcBef>
              <a:buNone/>
            </a:pPr>
            <a:endParaRPr sz="2250" dirty="0">
              <a:solidFill>
                <a:schemeClr val="dk1"/>
              </a:solidFill>
            </a:endParaRPr>
          </a:p>
        </p:txBody>
      </p:sp>
      <p:sp>
        <p:nvSpPr>
          <p:cNvPr id="2" name="Rectangle 1">
            <a:extLst>
              <a:ext uri="{FF2B5EF4-FFF2-40B4-BE49-F238E27FC236}">
                <a16:creationId xmlns:a16="http://schemas.microsoft.com/office/drawing/2014/main" id="{3EFA2AA1-FF5D-4547-B521-248827C682BD}"/>
              </a:ext>
            </a:extLst>
          </p:cNvPr>
          <p:cNvSpPr/>
          <p:nvPr/>
        </p:nvSpPr>
        <p:spPr>
          <a:xfrm>
            <a:off x="1403648" y="5733256"/>
            <a:ext cx="6552728" cy="753668"/>
          </a:xfrm>
          <a:prstGeom prst="rect">
            <a:avLst/>
          </a:prstGeom>
        </p:spPr>
        <p:txBody>
          <a:bodyPr wrap="square">
            <a:spAutoFit/>
          </a:bodyPr>
          <a:lstStyle/>
          <a:p>
            <a:pPr marL="600075" indent="-257175">
              <a:lnSpc>
                <a:spcPct val="115000"/>
              </a:lnSpc>
              <a:spcBef>
                <a:spcPts val="360"/>
              </a:spcBef>
              <a:buClr>
                <a:srgbClr val="00FFFF"/>
              </a:buClr>
              <a:buSzPct val="25000"/>
              <a:buNone/>
            </a:pPr>
            <a:r>
              <a:rPr lang="en-US" b="1" dirty="0">
                <a:solidFill>
                  <a:srgbClr val="6B9462"/>
                </a:solidFill>
              </a:rPr>
              <a:t>Hash-I=PRF(</a:t>
            </a:r>
            <a:r>
              <a:rPr lang="en-US" b="1" dirty="0" err="1">
                <a:solidFill>
                  <a:srgbClr val="6B9462"/>
                </a:solidFill>
              </a:rPr>
              <a:t>SKEYID,Y</a:t>
            </a:r>
            <a:r>
              <a:rPr lang="en-US" b="1" baseline="-25000" dirty="0" err="1">
                <a:solidFill>
                  <a:srgbClr val="6B9462"/>
                </a:solidFill>
              </a:rPr>
              <a:t>I</a:t>
            </a:r>
            <a:r>
              <a:rPr lang="en-US" b="1" dirty="0" err="1">
                <a:solidFill>
                  <a:srgbClr val="6B9462"/>
                </a:solidFill>
              </a:rPr>
              <a:t>|Y</a:t>
            </a:r>
            <a:r>
              <a:rPr lang="en-US" b="1" baseline="-25000" dirty="0" err="1">
                <a:solidFill>
                  <a:srgbClr val="6B9462"/>
                </a:solidFill>
              </a:rPr>
              <a:t>R</a:t>
            </a:r>
            <a:r>
              <a:rPr lang="en-US" b="1" dirty="0" err="1">
                <a:solidFill>
                  <a:srgbClr val="6B9462"/>
                </a:solidFill>
              </a:rPr>
              <a:t>|C</a:t>
            </a:r>
            <a:r>
              <a:rPr lang="en-US" b="1" baseline="-25000" dirty="0" err="1">
                <a:solidFill>
                  <a:srgbClr val="6B9462"/>
                </a:solidFill>
              </a:rPr>
              <a:t>I</a:t>
            </a:r>
            <a:r>
              <a:rPr lang="en-US" b="1" dirty="0" err="1">
                <a:solidFill>
                  <a:srgbClr val="6B9462"/>
                </a:solidFill>
              </a:rPr>
              <a:t>|C</a:t>
            </a:r>
            <a:r>
              <a:rPr lang="en-US" b="1" baseline="-25000" dirty="0" err="1">
                <a:solidFill>
                  <a:srgbClr val="6B9462"/>
                </a:solidFill>
              </a:rPr>
              <a:t>R</a:t>
            </a:r>
            <a:r>
              <a:rPr lang="en-US" b="1" dirty="0" err="1">
                <a:solidFill>
                  <a:srgbClr val="6B9462"/>
                </a:solidFill>
              </a:rPr>
              <a:t>|Crypto</a:t>
            </a:r>
            <a:r>
              <a:rPr lang="en-US" b="1" dirty="0">
                <a:solidFill>
                  <a:srgbClr val="6B9462"/>
                </a:solidFill>
              </a:rPr>
              <a:t> </a:t>
            </a:r>
            <a:r>
              <a:rPr lang="en-US" b="1" dirty="0" err="1">
                <a:solidFill>
                  <a:srgbClr val="6B9462"/>
                </a:solidFill>
              </a:rPr>
              <a:t>Offer|ID</a:t>
            </a:r>
            <a:r>
              <a:rPr lang="en-US" b="1" baseline="-25000" dirty="0" err="1">
                <a:solidFill>
                  <a:srgbClr val="6B9462"/>
                </a:solidFill>
              </a:rPr>
              <a:t>I</a:t>
            </a:r>
            <a:r>
              <a:rPr lang="en-US" b="1" dirty="0">
                <a:solidFill>
                  <a:srgbClr val="6B9462"/>
                </a:solidFill>
              </a:rPr>
              <a:t>)</a:t>
            </a:r>
          </a:p>
          <a:p>
            <a:pPr marL="600075" indent="-257175">
              <a:lnSpc>
                <a:spcPct val="115000"/>
              </a:lnSpc>
              <a:spcBef>
                <a:spcPts val="360"/>
              </a:spcBef>
              <a:buClr>
                <a:srgbClr val="00FFFF"/>
              </a:buClr>
              <a:buSzPct val="25000"/>
              <a:buNone/>
            </a:pPr>
            <a:r>
              <a:rPr lang="en-US" b="1" dirty="0">
                <a:solidFill>
                  <a:srgbClr val="6B9462"/>
                </a:solidFill>
              </a:rPr>
              <a:t>Hash-R=PRF(</a:t>
            </a:r>
            <a:r>
              <a:rPr lang="en-US" b="1" dirty="0" err="1">
                <a:solidFill>
                  <a:srgbClr val="6B9462"/>
                </a:solidFill>
              </a:rPr>
              <a:t>SKEYID,Y</a:t>
            </a:r>
            <a:r>
              <a:rPr lang="en-US" b="1" baseline="-25000" dirty="0" err="1">
                <a:solidFill>
                  <a:srgbClr val="6B9462"/>
                </a:solidFill>
              </a:rPr>
              <a:t>R</a:t>
            </a:r>
            <a:r>
              <a:rPr lang="en-US" b="1" dirty="0" err="1">
                <a:solidFill>
                  <a:srgbClr val="6B9462"/>
                </a:solidFill>
              </a:rPr>
              <a:t>|Y</a:t>
            </a:r>
            <a:r>
              <a:rPr lang="en-US" b="1" baseline="-25000" dirty="0" err="1">
                <a:solidFill>
                  <a:srgbClr val="6B9462"/>
                </a:solidFill>
              </a:rPr>
              <a:t>I</a:t>
            </a:r>
            <a:r>
              <a:rPr lang="en-US" b="1" dirty="0" err="1">
                <a:solidFill>
                  <a:srgbClr val="6B9462"/>
                </a:solidFill>
              </a:rPr>
              <a:t>|C</a:t>
            </a:r>
            <a:r>
              <a:rPr lang="en-US" b="1" baseline="-25000" dirty="0" err="1">
                <a:solidFill>
                  <a:srgbClr val="6B9462"/>
                </a:solidFill>
              </a:rPr>
              <a:t>I</a:t>
            </a:r>
            <a:r>
              <a:rPr lang="en-US" b="1" dirty="0" err="1">
                <a:solidFill>
                  <a:srgbClr val="6B9462"/>
                </a:solidFill>
              </a:rPr>
              <a:t>|C</a:t>
            </a:r>
            <a:r>
              <a:rPr lang="en-US" b="1" baseline="-25000" dirty="0" err="1">
                <a:solidFill>
                  <a:srgbClr val="6B9462"/>
                </a:solidFill>
              </a:rPr>
              <a:t>R</a:t>
            </a:r>
            <a:r>
              <a:rPr lang="en-US" b="1" dirty="0" err="1">
                <a:solidFill>
                  <a:srgbClr val="6B9462"/>
                </a:solidFill>
              </a:rPr>
              <a:t>|Crypto</a:t>
            </a:r>
            <a:r>
              <a:rPr lang="en-US" b="1" dirty="0">
                <a:solidFill>
                  <a:srgbClr val="6B9462"/>
                </a:solidFill>
              </a:rPr>
              <a:t> </a:t>
            </a:r>
            <a:r>
              <a:rPr lang="en-US" b="1" dirty="0" err="1">
                <a:solidFill>
                  <a:srgbClr val="6B9462"/>
                </a:solidFill>
              </a:rPr>
              <a:t>Offer|ID</a:t>
            </a:r>
            <a:r>
              <a:rPr lang="en-US" b="1" baseline="-25000" dirty="0" err="1">
                <a:solidFill>
                  <a:srgbClr val="6B9462"/>
                </a:solidFill>
              </a:rPr>
              <a:t>R</a:t>
            </a:r>
            <a:r>
              <a:rPr lang="en-US" b="1" dirty="0">
                <a:solidFill>
                  <a:srgbClr val="6B9462"/>
                </a:solidFill>
              </a:rPr>
              <a:t>)</a:t>
            </a:r>
          </a:p>
        </p:txBody>
      </p:sp>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Shape 297"/>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IKE-Phase 2 Keys</a:t>
            </a:r>
          </a:p>
        </p:txBody>
      </p:sp>
      <p:sp>
        <p:nvSpPr>
          <p:cNvPr id="298" name="Shape 298"/>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lnSpc>
                <a:spcPct val="115000"/>
              </a:lnSpc>
              <a:spcBef>
                <a:spcPts val="0"/>
              </a:spcBef>
              <a:buClr>
                <a:schemeClr val="dk1"/>
              </a:buClr>
            </a:pPr>
            <a:r>
              <a:rPr lang="en-US" sz="2250" b="1">
                <a:solidFill>
                  <a:srgbClr val="6B9462"/>
                </a:solidFill>
              </a:rPr>
              <a:t>Default: </a:t>
            </a:r>
            <a:r>
              <a:rPr lang="en-US" sz="2250">
                <a:solidFill>
                  <a:schemeClr val="dk1"/>
                </a:solidFill>
              </a:rPr>
              <a:t>no PFS (perfect forward secrecy)</a:t>
            </a:r>
          </a:p>
          <a:p>
            <a:pPr marL="857250" lvl="2" indent="-97154">
              <a:lnSpc>
                <a:spcPct val="115000"/>
              </a:lnSpc>
              <a:spcBef>
                <a:spcPts val="420"/>
              </a:spcBef>
              <a:buClr>
                <a:schemeClr val="dk1"/>
              </a:buClr>
            </a:pPr>
            <a:r>
              <a:rPr lang="en-US" sz="2250">
                <a:solidFill>
                  <a:schemeClr val="dk1"/>
                </a:solidFill>
              </a:rPr>
              <a:t>Keys for IPSec SA derived from IKE shared secret</a:t>
            </a:r>
          </a:p>
          <a:p>
            <a:pPr marL="257175" indent="-142875">
              <a:lnSpc>
                <a:spcPct val="115000"/>
              </a:lnSpc>
              <a:spcBef>
                <a:spcPts val="480"/>
              </a:spcBef>
              <a:buClr>
                <a:schemeClr val="dk1"/>
              </a:buClr>
            </a:pPr>
            <a:r>
              <a:rPr lang="en-US" sz="2250" b="1">
                <a:solidFill>
                  <a:srgbClr val="6B9462"/>
                </a:solidFill>
              </a:rPr>
              <a:t>With PFS:</a:t>
            </a:r>
            <a:r>
              <a:rPr lang="en-US" sz="2250">
                <a:solidFill>
                  <a:schemeClr val="dk1"/>
                </a:solidFill>
              </a:rPr>
              <a:t> new nonce values, and new Diffie-Hellman key exchange, etc.</a:t>
            </a:r>
          </a:p>
          <a:p>
            <a:pPr>
              <a:lnSpc>
                <a:spcPct val="115000"/>
              </a:lnSpc>
              <a:spcBef>
                <a:spcPts val="0"/>
              </a:spcBef>
              <a:buNone/>
            </a:pPr>
            <a:endParaRPr sz="2250"/>
          </a:p>
        </p:txBody>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9DE2C-0699-4B5E-830E-600C8C77A8CB}"/>
              </a:ext>
            </a:extLst>
          </p:cNvPr>
          <p:cNvSpPr>
            <a:spLocks noGrp="1"/>
          </p:cNvSpPr>
          <p:nvPr>
            <p:ph type="title"/>
          </p:nvPr>
        </p:nvSpPr>
        <p:spPr/>
        <p:txBody>
          <a:bodyPr/>
          <a:lstStyle/>
          <a:p>
            <a:r>
              <a:rPr lang="en-US" dirty="0"/>
              <a:t>IKE-Phase 2 Keys with PFS</a:t>
            </a:r>
            <a:endParaRPr lang="en-SE" dirty="0"/>
          </a:p>
        </p:txBody>
      </p:sp>
      <p:sp>
        <p:nvSpPr>
          <p:cNvPr id="3" name="Content Placeholder 2">
            <a:extLst>
              <a:ext uri="{FF2B5EF4-FFF2-40B4-BE49-F238E27FC236}">
                <a16:creationId xmlns:a16="http://schemas.microsoft.com/office/drawing/2014/main" id="{F73FF844-3384-425F-BF36-A301F0EB6A9E}"/>
              </a:ext>
            </a:extLst>
          </p:cNvPr>
          <p:cNvSpPr>
            <a:spLocks noGrp="1"/>
          </p:cNvSpPr>
          <p:nvPr>
            <p:ph idx="1"/>
          </p:nvPr>
        </p:nvSpPr>
        <p:spPr/>
        <p:txBody>
          <a:bodyPr>
            <a:normAutofit fontScale="85000" lnSpcReduction="10000"/>
          </a:bodyPr>
          <a:lstStyle/>
          <a:p>
            <a:r>
              <a:rPr lang="en-US" dirty="0"/>
              <a:t>For stronger security, or, perfect forward secrecy, each time an </a:t>
            </a:r>
            <a:r>
              <a:rPr lang="en-US" dirty="0" err="1"/>
              <a:t>IPSec</a:t>
            </a:r>
            <a:r>
              <a:rPr lang="en-US" dirty="0"/>
              <a:t> SA is established, its keys are created based on the pre-shared key and the new information exchanged, such as the new nonce values, new Diffie-Hellman key exchange, etc. </a:t>
            </a:r>
          </a:p>
          <a:p>
            <a:r>
              <a:rPr lang="en-US" dirty="0"/>
              <a:t>Therefore, unless the pre-shared key, which can be considered the master key, is compromised, the keys for the current </a:t>
            </a:r>
            <a:r>
              <a:rPr lang="en-US" dirty="0" err="1"/>
              <a:t>IPSec</a:t>
            </a:r>
            <a:r>
              <a:rPr lang="en-US" dirty="0"/>
              <a:t> SA are secure even if other keys previously computed have been compromised.</a:t>
            </a:r>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BBEBC4DC-35B5-483E-A753-B4AA7BF72083}"/>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dirty="0"/>
          </a:p>
        </p:txBody>
      </p:sp>
    </p:spTree>
    <p:extLst>
      <p:ext uri="{BB962C8B-B14F-4D97-AF65-F5344CB8AC3E}">
        <p14:creationId xmlns:p14="http://schemas.microsoft.com/office/powerpoint/2010/main" val="1219436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Shape 312"/>
          <p:cNvPicPr preferRelativeResize="0"/>
          <p:nvPr/>
        </p:nvPicPr>
        <p:blipFill>
          <a:blip r:embed="rId3">
            <a:alphaModFix/>
          </a:blip>
          <a:stretch>
            <a:fillRect/>
          </a:stretch>
        </p:blipFill>
        <p:spPr>
          <a:xfrm>
            <a:off x="294863" y="1281160"/>
            <a:ext cx="8086725" cy="4421981"/>
          </a:xfrm>
          <a:prstGeom prst="rect">
            <a:avLst/>
          </a:prstGeom>
          <a:noFill/>
          <a:ln>
            <a:noFill/>
          </a:ln>
        </p:spPr>
      </p:pic>
      <p:sp>
        <p:nvSpPr>
          <p:cNvPr id="313" name="Shape 31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IPSec Summary</a:t>
            </a:r>
          </a:p>
        </p:txBody>
      </p:sp>
      <p:sp>
        <p:nvSpPr>
          <p:cNvPr id="2" name="Content Placeholder 1">
            <a:extLst>
              <a:ext uri="{FF2B5EF4-FFF2-40B4-BE49-F238E27FC236}">
                <a16:creationId xmlns:a16="http://schemas.microsoft.com/office/drawing/2014/main" id="{6351AC6A-FC5A-43E7-BC59-FB670C1E6D19}"/>
              </a:ext>
            </a:extLst>
          </p:cNvPr>
          <p:cNvSpPr>
            <a:spLocks noGrp="1"/>
          </p:cNvSpPr>
          <p:nvPr>
            <p:ph idx="1"/>
          </p:nvPr>
        </p:nvSpPr>
        <p:spPr/>
        <p:txBody>
          <a:bodyPr/>
          <a:lstStyle/>
          <a:p>
            <a:endParaRPr lang="en-SE" dirty="0"/>
          </a:p>
        </p:txBody>
      </p:sp>
      <p:sp>
        <p:nvSpPr>
          <p:cNvPr id="5" name="Slide Number Placeholder 3">
            <a:extLst>
              <a:ext uri="{FF2B5EF4-FFF2-40B4-BE49-F238E27FC236}">
                <a16:creationId xmlns:a16="http://schemas.microsoft.com/office/drawing/2014/main" id="{146444FC-8D70-4079-80DC-B82E7B2CF59A}"/>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35</a:t>
            </a:fld>
            <a:endParaRPr lang="en-US" altLang="zh-CN" dirty="0"/>
          </a:p>
        </p:txBody>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Shape 319"/>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dirty="0">
                <a:solidFill>
                  <a:srgbClr val="9B37AA"/>
                </a:solidFill>
              </a:rPr>
              <a:t>IKE Quiz</a:t>
            </a:r>
          </a:p>
        </p:txBody>
      </p:sp>
      <p:sp>
        <p:nvSpPr>
          <p:cNvPr id="2" name="Content Placeholder 1">
            <a:extLst>
              <a:ext uri="{FF2B5EF4-FFF2-40B4-BE49-F238E27FC236}">
                <a16:creationId xmlns:a16="http://schemas.microsoft.com/office/drawing/2014/main" id="{4C345C82-B7AE-4B88-A6C3-02D7796C6119}"/>
              </a:ext>
            </a:extLst>
          </p:cNvPr>
          <p:cNvSpPr>
            <a:spLocks noGrp="1"/>
          </p:cNvSpPr>
          <p:nvPr>
            <p:ph idx="1"/>
          </p:nvPr>
        </p:nvSpPr>
        <p:spPr/>
        <p:txBody>
          <a:bodyPr/>
          <a:lstStyle/>
          <a:p>
            <a:pPr>
              <a:lnSpc>
                <a:spcPct val="90000"/>
              </a:lnSpc>
              <a:spcBef>
                <a:spcPts val="450"/>
              </a:spcBef>
            </a:pPr>
            <a:r>
              <a:rPr lang="en-US" dirty="0">
                <a:solidFill>
                  <a:schemeClr val="dk1"/>
                </a:solidFill>
                <a:latin typeface="Gloria Hallelujah"/>
                <a:ea typeface="Gloria Hallelujah"/>
                <a:cs typeface="Gloria Hallelujah"/>
                <a:sym typeface="Gloria Hallelujah"/>
              </a:rPr>
              <a:t>Which are true?</a:t>
            </a:r>
          </a:p>
          <a:p>
            <a:pPr lvl="1">
              <a:lnSpc>
                <a:spcPct val="90000"/>
              </a:lnSpc>
              <a:spcBef>
                <a:spcPts val="450"/>
              </a:spcBef>
            </a:pPr>
            <a:r>
              <a:rPr lang="en-US" dirty="0">
                <a:solidFill>
                  <a:schemeClr val="dk1"/>
                </a:solidFill>
                <a:latin typeface="Gloria Hallelujah"/>
                <a:ea typeface="Gloria Hallelujah"/>
                <a:cs typeface="Gloria Hallelujah"/>
                <a:sym typeface="Gloria Hallelujah"/>
              </a:rPr>
              <a:t>A. An IKE SA needs to established before </a:t>
            </a:r>
            <a:r>
              <a:rPr lang="en-US" dirty="0" err="1">
                <a:solidFill>
                  <a:schemeClr val="dk1"/>
                </a:solidFill>
                <a:latin typeface="Gloria Hallelujah"/>
                <a:ea typeface="Gloria Hallelujah"/>
                <a:cs typeface="Gloria Hallelujah"/>
                <a:sym typeface="Gloria Hallelujah"/>
              </a:rPr>
              <a:t>IPSec</a:t>
            </a:r>
            <a:r>
              <a:rPr lang="en-US" dirty="0">
                <a:solidFill>
                  <a:schemeClr val="dk1"/>
                </a:solidFill>
                <a:latin typeface="Gloria Hallelujah"/>
                <a:ea typeface="Gloria Hallelujah"/>
                <a:cs typeface="Gloria Hallelujah"/>
                <a:sym typeface="Gloria Hallelujah"/>
              </a:rPr>
              <a:t> SAs can be negotiated</a:t>
            </a:r>
          </a:p>
          <a:p>
            <a:pPr lvl="1">
              <a:lnSpc>
                <a:spcPct val="90000"/>
              </a:lnSpc>
              <a:spcBef>
                <a:spcPts val="450"/>
              </a:spcBef>
            </a:pPr>
            <a:r>
              <a:rPr lang="en-US" dirty="0">
                <a:solidFill>
                  <a:schemeClr val="dk1"/>
                </a:solidFill>
                <a:latin typeface="Gloria Hallelujah"/>
                <a:ea typeface="Gloria Hallelujah"/>
                <a:cs typeface="Gloria Hallelujah"/>
                <a:sym typeface="Gloria Hallelujah"/>
              </a:rPr>
              <a:t>B. The identity of the responder and receiver and the messages they have exchanged need to be authenticated</a:t>
            </a:r>
          </a:p>
          <a:p>
            <a:pPr lvl="1">
              <a:lnSpc>
                <a:spcPct val="90000"/>
              </a:lnSpc>
              <a:spcBef>
                <a:spcPts val="450"/>
              </a:spcBef>
            </a:pPr>
            <a:r>
              <a:rPr lang="en-US" dirty="0">
                <a:solidFill>
                  <a:schemeClr val="dk1"/>
                </a:solidFill>
                <a:latin typeface="Gloria Hallelujah"/>
                <a:ea typeface="Gloria Hallelujah"/>
                <a:cs typeface="Gloria Hallelujah"/>
                <a:sym typeface="Gloria Hallelujah"/>
              </a:rPr>
              <a:t>C. With perfect forward secrecy, the </a:t>
            </a:r>
            <a:r>
              <a:rPr lang="en-US" dirty="0" err="1">
                <a:solidFill>
                  <a:schemeClr val="dk1"/>
                </a:solidFill>
                <a:latin typeface="Gloria Hallelujah"/>
                <a:ea typeface="Gloria Hallelujah"/>
                <a:cs typeface="Gloria Hallelujah"/>
                <a:sym typeface="Gloria Hallelujah"/>
              </a:rPr>
              <a:t>IPSec</a:t>
            </a:r>
            <a:r>
              <a:rPr lang="en-US" dirty="0">
                <a:solidFill>
                  <a:schemeClr val="dk1"/>
                </a:solidFill>
                <a:latin typeface="Gloria Hallelujah"/>
                <a:ea typeface="Gloria Hallelujah"/>
                <a:cs typeface="Gloria Hallelujah"/>
                <a:sym typeface="Gloria Hallelujah"/>
              </a:rPr>
              <a:t> SA keys are based on the IKE shared secret established in Phase I. </a:t>
            </a:r>
          </a:p>
          <a:p>
            <a:pPr>
              <a:lnSpc>
                <a:spcPct val="90000"/>
              </a:lnSpc>
              <a:spcBef>
                <a:spcPts val="450"/>
              </a:spcBef>
            </a:pPr>
            <a:r>
              <a:rPr lang="en-US" dirty="0">
                <a:solidFill>
                  <a:schemeClr val="dk1"/>
                </a:solidFill>
                <a:latin typeface="Gloria Hallelujah"/>
                <a:ea typeface="Gloria Hallelujah"/>
                <a:cs typeface="Gloria Hallelujah"/>
                <a:sym typeface="Gloria Hallelujah"/>
              </a:rPr>
              <a:t>ANS: A, B</a:t>
            </a:r>
          </a:p>
          <a:p>
            <a:pPr>
              <a:spcBef>
                <a:spcPts val="0"/>
              </a:spcBef>
            </a:pPr>
            <a:endParaRPr lang="en-US" dirty="0">
              <a:solidFill>
                <a:schemeClr val="dk1"/>
              </a:solidFill>
              <a:latin typeface="Gloria Hallelujah"/>
              <a:ea typeface="Gloria Hallelujah"/>
              <a:cs typeface="Gloria Hallelujah"/>
              <a:sym typeface="Gloria Hallelujah"/>
            </a:endParaRPr>
          </a:p>
          <a:p>
            <a:endParaRPr lang="en-SE" dirty="0"/>
          </a:p>
        </p:txBody>
      </p:sp>
      <p:sp>
        <p:nvSpPr>
          <p:cNvPr id="323" name="Shape 323"/>
          <p:cNvSpPr txBox="1"/>
          <p:nvPr/>
        </p:nvSpPr>
        <p:spPr>
          <a:xfrm>
            <a:off x="1417482" y="3453206"/>
            <a:ext cx="7145324" cy="1506600"/>
          </a:xfrm>
          <a:prstGeom prst="rect">
            <a:avLst/>
          </a:prstGeom>
          <a:noFill/>
          <a:ln>
            <a:noFill/>
          </a:ln>
        </p:spPr>
        <p:txBody>
          <a:bodyPr lIns="68569" tIns="68569" rIns="68569" bIns="68569" anchor="ctr" anchorCtr="0">
            <a:noAutofit/>
          </a:bodyPr>
          <a:lstStyle/>
          <a:p>
            <a:pPr marL="342900">
              <a:spcBef>
                <a:spcPts val="0"/>
              </a:spcBef>
            </a:pPr>
            <a:endParaRPr sz="2250" dirty="0">
              <a:solidFill>
                <a:schemeClr val="dk1"/>
              </a:solidFill>
              <a:latin typeface="Gloria Hallelujah"/>
              <a:ea typeface="Gloria Hallelujah"/>
              <a:cs typeface="Gloria Hallelujah"/>
              <a:sym typeface="Gloria Hallelujah"/>
            </a:endParaRPr>
          </a:p>
        </p:txBody>
      </p:sp>
      <p:sp>
        <p:nvSpPr>
          <p:cNvPr id="10" name="Slide Number Placeholder 3">
            <a:extLst>
              <a:ext uri="{FF2B5EF4-FFF2-40B4-BE49-F238E27FC236}">
                <a16:creationId xmlns:a16="http://schemas.microsoft.com/office/drawing/2014/main" id="{B088AB23-C9AF-42F2-BF6E-AD9A120443D0}"/>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36</a:t>
            </a:fld>
            <a:endParaRPr lang="en-US" altLang="zh-CN" dirty="0"/>
          </a:p>
        </p:txBody>
      </p:sp>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Shape 331"/>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dirty="0">
                <a:solidFill>
                  <a:srgbClr val="9B37AA"/>
                </a:solidFill>
              </a:rPr>
              <a:t>SSL and TLS</a:t>
            </a:r>
          </a:p>
        </p:txBody>
      </p:sp>
      <p:sp>
        <p:nvSpPr>
          <p:cNvPr id="2" name="Content Placeholder 1">
            <a:extLst>
              <a:ext uri="{FF2B5EF4-FFF2-40B4-BE49-F238E27FC236}">
                <a16:creationId xmlns:a16="http://schemas.microsoft.com/office/drawing/2014/main" id="{28D979B7-1D0D-49C0-80EF-EEBE3D29D8DA}"/>
              </a:ext>
            </a:extLst>
          </p:cNvPr>
          <p:cNvSpPr>
            <a:spLocks noGrp="1"/>
          </p:cNvSpPr>
          <p:nvPr>
            <p:ph idx="1"/>
          </p:nvPr>
        </p:nvSpPr>
        <p:spPr>
          <a:xfrm>
            <a:off x="323528" y="1196753"/>
            <a:ext cx="8568952" cy="5184575"/>
          </a:xfrm>
        </p:spPr>
        <p:txBody>
          <a:bodyPr>
            <a:normAutofit fontScale="92500" lnSpcReduction="10000"/>
          </a:bodyPr>
          <a:lstStyle/>
          <a:p>
            <a:r>
              <a:rPr lang="en-US" dirty="0"/>
              <a:t>Secure Socket Layer (SSL) is a general-purpose service implemented as a set of protocols that rely on TCP. SSL later became an Internet standard named Transport Layer Security (TLS)</a:t>
            </a:r>
          </a:p>
          <a:p>
            <a:r>
              <a:rPr lang="en-US" dirty="0"/>
              <a:t>Two implementation choices. </a:t>
            </a:r>
          </a:p>
          <a:p>
            <a:pPr lvl="1"/>
            <a:r>
              <a:rPr lang="en-US" dirty="0"/>
              <a:t>TLS could be provided as part of the underlying protocol suite and therefore be transparent to applications. </a:t>
            </a:r>
          </a:p>
          <a:p>
            <a:pPr lvl="1"/>
            <a:r>
              <a:rPr lang="en-US" dirty="0"/>
              <a:t>Alternatively, TLS can be embedded in specific packages.</a:t>
            </a:r>
          </a:p>
          <a:p>
            <a:endParaRPr lang="en-US" dirty="0"/>
          </a:p>
          <a:p>
            <a:endParaRPr lang="en-SE" dirty="0"/>
          </a:p>
        </p:txBody>
      </p:sp>
      <p:sp>
        <p:nvSpPr>
          <p:cNvPr id="5" name="Slide Number Placeholder 3">
            <a:extLst>
              <a:ext uri="{FF2B5EF4-FFF2-40B4-BE49-F238E27FC236}">
                <a16:creationId xmlns:a16="http://schemas.microsoft.com/office/drawing/2014/main" id="{A9E2D6A6-75D2-4EEB-9DB9-19E0373F47EA}"/>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37</a:t>
            </a:fld>
            <a:endParaRPr lang="en-US" altLang="zh-CN" dirty="0"/>
          </a:p>
        </p:txBody>
      </p:sp>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Shape 33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dirty="0"/>
              <a:t>TLS Layers</a:t>
            </a:r>
            <a:endParaRPr lang="en-US" dirty="0">
              <a:solidFill>
                <a:srgbClr val="9B37AA"/>
              </a:solidFill>
            </a:endParaRPr>
          </a:p>
        </p:txBody>
      </p:sp>
      <p:sp>
        <p:nvSpPr>
          <p:cNvPr id="2" name="Content Placeholder 1">
            <a:extLst>
              <a:ext uri="{FF2B5EF4-FFF2-40B4-BE49-F238E27FC236}">
                <a16:creationId xmlns:a16="http://schemas.microsoft.com/office/drawing/2014/main" id="{94DA2E73-DA6D-4A9C-B056-BF8FB89DA33D}"/>
              </a:ext>
            </a:extLst>
          </p:cNvPr>
          <p:cNvSpPr>
            <a:spLocks noGrp="1"/>
          </p:cNvSpPr>
          <p:nvPr>
            <p:ph idx="1"/>
          </p:nvPr>
        </p:nvSpPr>
        <p:spPr>
          <a:xfrm>
            <a:off x="323528" y="1196753"/>
            <a:ext cx="8568952" cy="2880319"/>
          </a:xfrm>
        </p:spPr>
        <p:txBody>
          <a:bodyPr>
            <a:normAutofit fontScale="85000" lnSpcReduction="20000"/>
          </a:bodyPr>
          <a:lstStyle/>
          <a:p>
            <a:r>
              <a:rPr lang="en-US" dirty="0"/>
              <a:t>TLS has two layers</a:t>
            </a:r>
          </a:p>
          <a:p>
            <a:pPr lvl="1"/>
            <a:r>
              <a:rPr lang="en-US" dirty="0"/>
              <a:t>Record Protocol provides basic security services to higher-layer protocols, e.g. HTTP.</a:t>
            </a:r>
          </a:p>
          <a:p>
            <a:pPr lvl="1"/>
            <a:r>
              <a:rPr lang="en-US" dirty="0"/>
              <a:t>Three higher-layer protocols used in the management of TLS exchanges.</a:t>
            </a:r>
          </a:p>
          <a:p>
            <a:pPr lvl="2"/>
            <a:r>
              <a:rPr lang="en-US" dirty="0"/>
              <a:t>Handshake Protocol, Change Cipher Spec Protocol, Alert Protocol. </a:t>
            </a:r>
            <a:endParaRPr lang="en-SE" dirty="0"/>
          </a:p>
        </p:txBody>
      </p:sp>
      <p:pic>
        <p:nvPicPr>
          <p:cNvPr id="339" name="Shape 339"/>
          <p:cNvPicPr preferRelativeResize="0"/>
          <p:nvPr/>
        </p:nvPicPr>
        <p:blipFill>
          <a:blip r:embed="rId3">
            <a:alphaModFix/>
          </a:blip>
          <a:stretch>
            <a:fillRect/>
          </a:stretch>
        </p:blipFill>
        <p:spPr>
          <a:xfrm>
            <a:off x="1634571" y="3786592"/>
            <a:ext cx="5874857" cy="3005582"/>
          </a:xfrm>
          <a:prstGeom prst="rect">
            <a:avLst/>
          </a:prstGeom>
          <a:noFill/>
          <a:ln>
            <a:noFill/>
          </a:ln>
        </p:spPr>
      </p:pic>
      <p:sp>
        <p:nvSpPr>
          <p:cNvPr id="5" name="Slide Number Placeholder 3">
            <a:extLst>
              <a:ext uri="{FF2B5EF4-FFF2-40B4-BE49-F238E27FC236}">
                <a16:creationId xmlns:a16="http://schemas.microsoft.com/office/drawing/2014/main" id="{DECA0FFC-090B-4F01-92DC-52B7A7CC68C1}"/>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38</a:t>
            </a:fld>
            <a:endParaRPr lang="en-US" altLang="zh-CN" dirty="0"/>
          </a:p>
        </p:txBody>
      </p: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Shape 345"/>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TLS Concepts</a:t>
            </a:r>
          </a:p>
        </p:txBody>
      </p:sp>
      <p:sp>
        <p:nvSpPr>
          <p:cNvPr id="2" name="Content Placeholder 1">
            <a:extLst>
              <a:ext uri="{FF2B5EF4-FFF2-40B4-BE49-F238E27FC236}">
                <a16:creationId xmlns:a16="http://schemas.microsoft.com/office/drawing/2014/main" id="{9497154B-E620-4447-B577-6C7A4B240F60}"/>
              </a:ext>
            </a:extLst>
          </p:cNvPr>
          <p:cNvSpPr>
            <a:spLocks noGrp="1"/>
          </p:cNvSpPr>
          <p:nvPr>
            <p:ph idx="1"/>
          </p:nvPr>
        </p:nvSpPr>
        <p:spPr/>
        <p:txBody>
          <a:bodyPr/>
          <a:lstStyle/>
          <a:p>
            <a:endParaRPr lang="en-SE"/>
          </a:p>
        </p:txBody>
      </p:sp>
      <p:pic>
        <p:nvPicPr>
          <p:cNvPr id="346" name="Shape 346"/>
          <p:cNvPicPr preferRelativeResize="0"/>
          <p:nvPr/>
        </p:nvPicPr>
        <p:blipFill>
          <a:blip r:embed="rId3">
            <a:alphaModFix/>
          </a:blip>
          <a:stretch>
            <a:fillRect/>
          </a:stretch>
        </p:blipFill>
        <p:spPr>
          <a:xfrm>
            <a:off x="69633" y="1772816"/>
            <a:ext cx="8998167" cy="4248472"/>
          </a:xfrm>
          <a:prstGeom prst="rect">
            <a:avLst/>
          </a:prstGeom>
          <a:noFill/>
          <a:ln>
            <a:noFill/>
          </a:ln>
        </p:spPr>
      </p:pic>
      <p:sp>
        <p:nvSpPr>
          <p:cNvPr id="5" name="Slide Number Placeholder 3">
            <a:extLst>
              <a:ext uri="{FF2B5EF4-FFF2-40B4-BE49-F238E27FC236}">
                <a16:creationId xmlns:a16="http://schemas.microsoft.com/office/drawing/2014/main" id="{82C3522D-F6CE-40F9-89C8-1D5E0FB5EE47}"/>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39</a:t>
            </a:fld>
            <a:endParaRPr lang="en-US" altLang="zh-CN" dirty="0"/>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 name="Title 2">
            <a:extLst>
              <a:ext uri="{FF2B5EF4-FFF2-40B4-BE49-F238E27FC236}">
                <a16:creationId xmlns:a16="http://schemas.microsoft.com/office/drawing/2014/main" id="{7490F2F7-6CE9-4175-A444-0C1BABEA04EE}"/>
              </a:ext>
            </a:extLst>
          </p:cNvPr>
          <p:cNvSpPr>
            <a:spLocks noGrp="1"/>
          </p:cNvSpPr>
          <p:nvPr>
            <p:ph type="title"/>
          </p:nvPr>
        </p:nvSpPr>
        <p:spPr/>
        <p:txBody>
          <a:bodyPr/>
          <a:lstStyle/>
          <a:p>
            <a:r>
              <a:rPr lang="en-US" dirty="0"/>
              <a:t>Goals of </a:t>
            </a:r>
            <a:r>
              <a:rPr lang="en-US" dirty="0" err="1"/>
              <a:t>IPSec</a:t>
            </a:r>
            <a:endParaRPr lang="en-SE" dirty="0"/>
          </a:p>
        </p:txBody>
      </p:sp>
      <p:sp>
        <p:nvSpPr>
          <p:cNvPr id="34" name="Shape 34"/>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lnSpc>
                <a:spcPct val="115000"/>
              </a:lnSpc>
              <a:spcBef>
                <a:spcPts val="0"/>
              </a:spcBef>
              <a:buClr>
                <a:srgbClr val="6699FF"/>
              </a:buClr>
            </a:pPr>
            <a:r>
              <a:rPr lang="en-US" sz="2250" b="1">
                <a:solidFill>
                  <a:srgbClr val="6699FF"/>
                </a:solidFill>
              </a:rPr>
              <a:t>Verify sources of IP packets</a:t>
            </a:r>
          </a:p>
          <a:p>
            <a:pPr marL="857250" lvl="2" indent="-97154">
              <a:lnSpc>
                <a:spcPct val="115000"/>
              </a:lnSpc>
              <a:spcBef>
                <a:spcPts val="420"/>
              </a:spcBef>
              <a:buClr>
                <a:schemeClr val="dk1"/>
              </a:buClr>
            </a:pPr>
            <a:r>
              <a:rPr lang="en-US" sz="2250">
                <a:solidFill>
                  <a:schemeClr val="dk1"/>
                </a:solidFill>
              </a:rPr>
              <a:t>Provide </a:t>
            </a:r>
            <a:r>
              <a:rPr lang="en-US" sz="2250" b="1">
                <a:solidFill>
                  <a:srgbClr val="6B9462"/>
                </a:solidFill>
              </a:rPr>
              <a:t>Authentication</a:t>
            </a:r>
            <a:r>
              <a:rPr lang="en-US" sz="2250">
                <a:solidFill>
                  <a:schemeClr val="dk1"/>
                </a:solidFill>
              </a:rPr>
              <a:t> that is lacking in IPv4</a:t>
            </a:r>
          </a:p>
          <a:p>
            <a:pPr marL="257175" indent="-142875">
              <a:lnSpc>
                <a:spcPct val="115000"/>
              </a:lnSpc>
              <a:spcBef>
                <a:spcPts val="480"/>
              </a:spcBef>
              <a:buClr>
                <a:schemeClr val="dk1"/>
              </a:buClr>
            </a:pPr>
            <a:r>
              <a:rPr lang="en-US" sz="2250">
                <a:solidFill>
                  <a:schemeClr val="dk1"/>
                </a:solidFill>
              </a:rPr>
              <a:t>Protect integrity and/or confidentiality of packets</a:t>
            </a:r>
          </a:p>
          <a:p>
            <a:pPr marL="257175" indent="-142875">
              <a:lnSpc>
                <a:spcPct val="115000"/>
              </a:lnSpc>
              <a:spcBef>
                <a:spcPts val="480"/>
              </a:spcBef>
              <a:buClr>
                <a:schemeClr val="dk1"/>
              </a:buClr>
            </a:pPr>
            <a:r>
              <a:rPr lang="en-US" sz="2250">
                <a:solidFill>
                  <a:schemeClr val="dk1"/>
                </a:solidFill>
              </a:rPr>
              <a:t>Prevent replaying of old packets</a:t>
            </a:r>
          </a:p>
          <a:p>
            <a:pPr marL="257175" indent="-142875">
              <a:lnSpc>
                <a:spcPct val="115000"/>
              </a:lnSpc>
              <a:spcBef>
                <a:spcPts val="480"/>
              </a:spcBef>
              <a:buClr>
                <a:schemeClr val="dk1"/>
              </a:buClr>
            </a:pPr>
            <a:r>
              <a:rPr lang="en-US" sz="2250" b="1">
                <a:solidFill>
                  <a:srgbClr val="6B9462"/>
                </a:solidFill>
              </a:rPr>
              <a:t>Provide security automatically</a:t>
            </a:r>
            <a:r>
              <a:rPr lang="en-US" sz="2250">
                <a:solidFill>
                  <a:schemeClr val="dk1"/>
                </a:solidFill>
              </a:rPr>
              <a:t> for upper layer protocols and applications</a:t>
            </a:r>
          </a:p>
          <a:p>
            <a:pPr marL="0" indent="0">
              <a:lnSpc>
                <a:spcPct val="115000"/>
              </a:lnSpc>
              <a:spcBef>
                <a:spcPts val="0"/>
              </a:spcBef>
              <a:buClr>
                <a:schemeClr val="dk1"/>
              </a:buClr>
              <a:buNone/>
            </a:pPr>
            <a:endParaRPr sz="2250">
              <a:solidFill>
                <a:schemeClr val="dk1"/>
              </a:solidFill>
            </a:endParaRPr>
          </a:p>
          <a:p>
            <a:pPr>
              <a:lnSpc>
                <a:spcPct val="115000"/>
              </a:lnSpc>
              <a:spcBef>
                <a:spcPts val="0"/>
              </a:spcBef>
              <a:buNone/>
            </a:pPr>
            <a:endParaRPr sz="2250">
              <a:solidFill>
                <a:schemeClr val="dk1"/>
              </a:solidFill>
            </a:endParaRPr>
          </a:p>
        </p:txBody>
      </p:sp>
      <p:sp>
        <p:nvSpPr>
          <p:cNvPr id="8" name="Slide Number Placeholder 3">
            <a:extLst>
              <a:ext uri="{FF2B5EF4-FFF2-40B4-BE49-F238E27FC236}">
                <a16:creationId xmlns:a16="http://schemas.microsoft.com/office/drawing/2014/main" id="{CB05096C-CBD8-478A-8D0B-104DE664D2F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a:t>
            </a:fld>
            <a:endParaRPr lang="en-US" altLang="zh-CN" dirty="0"/>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Shape 352"/>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SSL Record Protocol</a:t>
            </a:r>
          </a:p>
        </p:txBody>
      </p:sp>
      <p:sp>
        <p:nvSpPr>
          <p:cNvPr id="2" name="Content Placeholder 1">
            <a:extLst>
              <a:ext uri="{FF2B5EF4-FFF2-40B4-BE49-F238E27FC236}">
                <a16:creationId xmlns:a16="http://schemas.microsoft.com/office/drawing/2014/main" id="{AD5E1D72-5CFD-4407-A6CD-3E711745B29C}"/>
              </a:ext>
            </a:extLst>
          </p:cNvPr>
          <p:cNvSpPr>
            <a:spLocks noGrp="1"/>
          </p:cNvSpPr>
          <p:nvPr>
            <p:ph idx="1"/>
          </p:nvPr>
        </p:nvSpPr>
        <p:spPr>
          <a:xfrm>
            <a:off x="323528" y="1196753"/>
            <a:ext cx="8568952" cy="2664295"/>
          </a:xfrm>
        </p:spPr>
        <p:txBody>
          <a:bodyPr>
            <a:normAutofit fontScale="47500" lnSpcReduction="20000"/>
          </a:bodyPr>
          <a:lstStyle/>
          <a:p>
            <a:r>
              <a:rPr lang="en-US" dirty="0"/>
              <a:t>The content types that have been defined are </a:t>
            </a:r>
            <a:r>
              <a:rPr lang="en-US" dirty="0" err="1"/>
              <a:t>change_cipher_spec</a:t>
            </a:r>
            <a:r>
              <a:rPr lang="en-US" dirty="0"/>
              <a:t>, alert, handshake, and </a:t>
            </a:r>
            <a:r>
              <a:rPr lang="en-US" dirty="0" err="1"/>
              <a:t>application_data</a:t>
            </a:r>
            <a:r>
              <a:rPr lang="en-US" dirty="0"/>
              <a:t>. </a:t>
            </a:r>
          </a:p>
          <a:p>
            <a:r>
              <a:rPr lang="en-US" dirty="0"/>
              <a:t>Record Protocol steps:</a:t>
            </a:r>
          </a:p>
          <a:p>
            <a:pPr lvl="1"/>
            <a:r>
              <a:rPr lang="en-US" dirty="0"/>
              <a:t>1. Fragmentation, where each upper-layer message is fragmented into blocks. </a:t>
            </a:r>
          </a:p>
          <a:p>
            <a:pPr lvl="1"/>
            <a:r>
              <a:rPr lang="en-US" dirty="0"/>
              <a:t>2. Compression (optional). </a:t>
            </a:r>
          </a:p>
          <a:p>
            <a:pPr lvl="1"/>
            <a:r>
              <a:rPr lang="en-US" dirty="0"/>
              <a:t>3. Compute a MAC over the compressed data. </a:t>
            </a:r>
          </a:p>
          <a:p>
            <a:pPr lvl="1"/>
            <a:r>
              <a:rPr lang="en-US" dirty="0"/>
              <a:t>4. Encrypt the compressed message plus MAC using symmetric encryption.</a:t>
            </a:r>
          </a:p>
          <a:p>
            <a:pPr lvl="1"/>
            <a:r>
              <a:rPr lang="en-US" dirty="0"/>
              <a:t>5. Prepend an SSL record header, which includes version and length fields.</a:t>
            </a:r>
          </a:p>
          <a:p>
            <a:pPr lvl="1"/>
            <a:r>
              <a:rPr lang="en-US" dirty="0"/>
              <a:t>6. Transmit the resulting unit in a TCP segment.</a:t>
            </a:r>
          </a:p>
          <a:p>
            <a:r>
              <a:rPr lang="en-US" dirty="0"/>
              <a:t>At the receiver side. received data are decrypted, verified, decompressed, and reassembled, and then delivered to higher-level users.</a:t>
            </a:r>
          </a:p>
          <a:p>
            <a:endParaRPr lang="en-US" dirty="0"/>
          </a:p>
          <a:p>
            <a:endParaRPr lang="en-SE" dirty="0"/>
          </a:p>
        </p:txBody>
      </p:sp>
      <p:pic>
        <p:nvPicPr>
          <p:cNvPr id="353" name="Shape 353"/>
          <p:cNvPicPr preferRelativeResize="0"/>
          <p:nvPr/>
        </p:nvPicPr>
        <p:blipFill>
          <a:blip r:embed="rId3">
            <a:alphaModFix/>
          </a:blip>
          <a:stretch>
            <a:fillRect/>
          </a:stretch>
        </p:blipFill>
        <p:spPr>
          <a:xfrm>
            <a:off x="1475656" y="3766298"/>
            <a:ext cx="6833240" cy="3020391"/>
          </a:xfrm>
          <a:prstGeom prst="rect">
            <a:avLst/>
          </a:prstGeom>
          <a:noFill/>
          <a:ln>
            <a:noFill/>
          </a:ln>
        </p:spPr>
      </p:pic>
      <p:sp>
        <p:nvSpPr>
          <p:cNvPr id="5" name="Slide Number Placeholder 3">
            <a:extLst>
              <a:ext uri="{FF2B5EF4-FFF2-40B4-BE49-F238E27FC236}">
                <a16:creationId xmlns:a16="http://schemas.microsoft.com/office/drawing/2014/main" id="{30EEC284-4E34-45DD-99A3-085198F1481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40</a:t>
            </a:fld>
            <a:endParaRPr lang="en-US" altLang="zh-CN" dirty="0"/>
          </a:p>
        </p:txBody>
      </p:sp>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Shape 359"/>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Handshake Protocol Phase 1</a:t>
            </a:r>
          </a:p>
        </p:txBody>
      </p:sp>
      <p:sp>
        <p:nvSpPr>
          <p:cNvPr id="2" name="Content Placeholder 1">
            <a:extLst>
              <a:ext uri="{FF2B5EF4-FFF2-40B4-BE49-F238E27FC236}">
                <a16:creationId xmlns:a16="http://schemas.microsoft.com/office/drawing/2014/main" id="{8BBBE608-867D-49D6-AB58-88AF96183839}"/>
              </a:ext>
            </a:extLst>
          </p:cNvPr>
          <p:cNvSpPr>
            <a:spLocks noGrp="1"/>
          </p:cNvSpPr>
          <p:nvPr>
            <p:ph idx="1"/>
          </p:nvPr>
        </p:nvSpPr>
        <p:spPr>
          <a:xfrm>
            <a:off x="323528" y="1196753"/>
            <a:ext cx="8568952" cy="3240359"/>
          </a:xfrm>
        </p:spPr>
        <p:txBody>
          <a:bodyPr>
            <a:normAutofit fontScale="55000" lnSpcReduction="20000"/>
          </a:bodyPr>
          <a:lstStyle/>
          <a:p>
            <a:r>
              <a:rPr lang="en-US" dirty="0"/>
              <a:t>Handshake Protocol provides two services for SSL connections:</a:t>
            </a:r>
          </a:p>
          <a:p>
            <a:pPr lvl="1"/>
            <a:r>
              <a:rPr lang="en-US" dirty="0"/>
              <a:t>Confidentiality: define a shared secret key that is used for symmetric encryption of SSL payloads.</a:t>
            </a:r>
          </a:p>
          <a:p>
            <a:pPr lvl="1"/>
            <a:r>
              <a:rPr lang="en-US" dirty="0"/>
              <a:t>Message integrity: define a shared secret key that is used to form MAC.</a:t>
            </a:r>
          </a:p>
          <a:p>
            <a:r>
              <a:rPr lang="en-US" dirty="0"/>
              <a:t>It consists of a series of messages exchanged between client and server, with four phases.</a:t>
            </a:r>
          </a:p>
          <a:p>
            <a:r>
              <a:rPr lang="en-US" dirty="0"/>
              <a:t>Phase 1 is used to initiate a logical connection and to establish the security capabilities that will be associated with it. The exchange is initiated by the client, which sends a </a:t>
            </a:r>
            <a:r>
              <a:rPr lang="en-US" dirty="0" err="1"/>
              <a:t>client_hello</a:t>
            </a:r>
            <a:r>
              <a:rPr lang="en-US" dirty="0"/>
              <a:t> message with the following parameters:</a:t>
            </a:r>
          </a:p>
          <a:p>
            <a:pPr lvl="1"/>
            <a:endParaRPr lang="en-US" dirty="0"/>
          </a:p>
          <a:p>
            <a:pPr lvl="1"/>
            <a:endParaRPr lang="en-SE" dirty="0"/>
          </a:p>
        </p:txBody>
      </p:sp>
      <p:pic>
        <p:nvPicPr>
          <p:cNvPr id="360" name="Shape 360"/>
          <p:cNvPicPr preferRelativeResize="0"/>
          <p:nvPr/>
        </p:nvPicPr>
        <p:blipFill>
          <a:blip r:embed="rId3">
            <a:alphaModFix/>
          </a:blip>
          <a:stretch>
            <a:fillRect/>
          </a:stretch>
        </p:blipFill>
        <p:spPr>
          <a:xfrm>
            <a:off x="683568" y="4546188"/>
            <a:ext cx="7950994" cy="1821656"/>
          </a:xfrm>
          <a:prstGeom prst="rect">
            <a:avLst/>
          </a:prstGeom>
          <a:noFill/>
          <a:ln>
            <a:noFill/>
          </a:ln>
        </p:spPr>
      </p:pic>
      <p:sp>
        <p:nvSpPr>
          <p:cNvPr id="6" name="Slide Number Placeholder 3">
            <a:extLst>
              <a:ext uri="{FF2B5EF4-FFF2-40B4-BE49-F238E27FC236}">
                <a16:creationId xmlns:a16="http://schemas.microsoft.com/office/drawing/2014/main" id="{C27E8953-1E32-4F54-ACCA-19A4EF56FB5F}"/>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41</a:t>
            </a:fld>
            <a:endParaRPr lang="en-US" altLang="zh-CN" dirty="0"/>
          </a:p>
        </p:txBody>
      </p:sp>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8" name="Shape 36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Handshake Protocol Parameters</a:t>
            </a:r>
          </a:p>
        </p:txBody>
      </p:sp>
      <p:sp>
        <p:nvSpPr>
          <p:cNvPr id="367" name="Shape 367"/>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342900" indent="-171450">
              <a:lnSpc>
                <a:spcPct val="115000"/>
              </a:lnSpc>
              <a:spcBef>
                <a:spcPts val="0"/>
              </a:spcBef>
              <a:buClr>
                <a:schemeClr val="dk1"/>
              </a:buClr>
            </a:pPr>
            <a:r>
              <a:rPr lang="en-US" sz="2250" b="1" dirty="0">
                <a:solidFill>
                  <a:srgbClr val="6B9462"/>
                </a:solidFill>
              </a:rPr>
              <a:t>Version: </a:t>
            </a:r>
            <a:r>
              <a:rPr lang="en-US" sz="2250" dirty="0">
                <a:solidFill>
                  <a:schemeClr val="dk1"/>
                </a:solidFill>
              </a:rPr>
              <a:t>the highest TLS version understood by the client</a:t>
            </a:r>
          </a:p>
          <a:p>
            <a:pPr marL="342900" indent="-171450">
              <a:lnSpc>
                <a:spcPct val="115000"/>
              </a:lnSpc>
              <a:spcBef>
                <a:spcPts val="0"/>
              </a:spcBef>
              <a:buClr>
                <a:schemeClr val="dk1"/>
              </a:buClr>
            </a:pPr>
            <a:r>
              <a:rPr lang="en-US" sz="2250" b="1" dirty="0">
                <a:solidFill>
                  <a:srgbClr val="6B9462"/>
                </a:solidFill>
              </a:rPr>
              <a:t>Random: </a:t>
            </a:r>
            <a:r>
              <a:rPr lang="en-US" sz="2250" dirty="0">
                <a:solidFill>
                  <a:schemeClr val="dk1"/>
                </a:solidFill>
              </a:rPr>
              <a:t>a 32-bit timestamp and 28 bytes generated by a secure random number generator</a:t>
            </a:r>
          </a:p>
          <a:p>
            <a:pPr marL="342900" indent="-171450">
              <a:lnSpc>
                <a:spcPct val="115000"/>
              </a:lnSpc>
              <a:spcBef>
                <a:spcPts val="0"/>
              </a:spcBef>
              <a:buClr>
                <a:schemeClr val="dk1"/>
              </a:buClr>
            </a:pPr>
            <a:r>
              <a:rPr lang="en-US" sz="2250" b="1" dirty="0">
                <a:solidFill>
                  <a:srgbClr val="6B9462"/>
                </a:solidFill>
              </a:rPr>
              <a:t>Session ID: </a:t>
            </a:r>
            <a:r>
              <a:rPr lang="en-US" sz="2250" dirty="0">
                <a:solidFill>
                  <a:schemeClr val="dk1"/>
                </a:solidFill>
              </a:rPr>
              <a:t>a variable-length session identifier</a:t>
            </a:r>
          </a:p>
          <a:p>
            <a:pPr marL="342900" indent="-171450">
              <a:lnSpc>
                <a:spcPct val="115000"/>
              </a:lnSpc>
              <a:spcBef>
                <a:spcPts val="0"/>
              </a:spcBef>
              <a:buClr>
                <a:schemeClr val="dk1"/>
              </a:buClr>
            </a:pPr>
            <a:r>
              <a:rPr lang="en-US" sz="2250" b="1" dirty="0" err="1">
                <a:solidFill>
                  <a:srgbClr val="6B9462"/>
                </a:solidFill>
              </a:rPr>
              <a:t>CipherSuite</a:t>
            </a:r>
            <a:r>
              <a:rPr lang="en-US" sz="2250" b="1" dirty="0">
                <a:solidFill>
                  <a:srgbClr val="6B9462"/>
                </a:solidFill>
              </a:rPr>
              <a:t>:</a:t>
            </a:r>
            <a:r>
              <a:rPr lang="en-US" sz="2250" dirty="0">
                <a:solidFill>
                  <a:schemeClr val="dk1"/>
                </a:solidFill>
              </a:rPr>
              <a:t> a list containing the combinations of cryptographic algorithms supported by the client</a:t>
            </a:r>
          </a:p>
          <a:p>
            <a:pPr marL="342900" indent="-171450">
              <a:lnSpc>
                <a:spcPct val="115000"/>
              </a:lnSpc>
              <a:spcBef>
                <a:spcPts val="0"/>
              </a:spcBef>
              <a:buClr>
                <a:schemeClr val="dk1"/>
              </a:buClr>
            </a:pPr>
            <a:r>
              <a:rPr lang="en-US" sz="2250" b="1" dirty="0">
                <a:solidFill>
                  <a:srgbClr val="6B9462"/>
                </a:solidFill>
              </a:rPr>
              <a:t>Compression Method:</a:t>
            </a:r>
            <a:r>
              <a:rPr lang="en-US" sz="2250" dirty="0">
                <a:solidFill>
                  <a:schemeClr val="dk1"/>
                </a:solidFill>
              </a:rPr>
              <a:t> a list of compression methods supported by the client</a:t>
            </a:r>
          </a:p>
        </p:txBody>
      </p:sp>
      <p:sp>
        <p:nvSpPr>
          <p:cNvPr id="5" name="Slide Number Placeholder 3">
            <a:extLst>
              <a:ext uri="{FF2B5EF4-FFF2-40B4-BE49-F238E27FC236}">
                <a16:creationId xmlns:a16="http://schemas.microsoft.com/office/drawing/2014/main" id="{774CC2FD-04E4-4DA4-818C-903122E143D0}"/>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42</a:t>
            </a:fld>
            <a:endParaRPr lang="en-US" altLang="zh-CN" dirty="0"/>
          </a:p>
        </p:txBody>
      </p:sp>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Shape 375"/>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The Handshake </a:t>
            </a:r>
            <a:r>
              <a:rPr lang="en-US" dirty="0"/>
              <a:t>Protocol Phase 2</a:t>
            </a:r>
            <a:endParaRPr lang="en-US" dirty="0">
              <a:solidFill>
                <a:srgbClr val="9B37AA"/>
              </a:solidFill>
            </a:endParaRPr>
          </a:p>
        </p:txBody>
      </p:sp>
      <p:sp>
        <p:nvSpPr>
          <p:cNvPr id="2" name="Content Placeholder 1">
            <a:extLst>
              <a:ext uri="{FF2B5EF4-FFF2-40B4-BE49-F238E27FC236}">
                <a16:creationId xmlns:a16="http://schemas.microsoft.com/office/drawing/2014/main" id="{35452079-1217-440E-A40E-DF5BF1D7CF43}"/>
              </a:ext>
            </a:extLst>
          </p:cNvPr>
          <p:cNvSpPr>
            <a:spLocks noGrp="1"/>
          </p:cNvSpPr>
          <p:nvPr>
            <p:ph idx="1"/>
          </p:nvPr>
        </p:nvSpPr>
        <p:spPr>
          <a:xfrm>
            <a:off x="323528" y="1196753"/>
            <a:ext cx="8568952" cy="2952327"/>
          </a:xfrm>
        </p:spPr>
        <p:txBody>
          <a:bodyPr>
            <a:normAutofit fontScale="70000" lnSpcReduction="20000"/>
          </a:bodyPr>
          <a:lstStyle/>
          <a:p>
            <a:r>
              <a:rPr lang="en-US" dirty="0"/>
              <a:t>The details of phase 2 depend on the underlying public-key encryption scheme. In some cases, the server passes a certificate to the client, possibly additional key information, and a request for a certificate from the client.</a:t>
            </a:r>
          </a:p>
          <a:p>
            <a:r>
              <a:rPr lang="en-US" dirty="0"/>
              <a:t>The final message in phase 2, and one that is always required, is the </a:t>
            </a:r>
            <a:r>
              <a:rPr lang="en-US" dirty="0" err="1"/>
              <a:t>server_done</a:t>
            </a:r>
            <a:r>
              <a:rPr lang="en-US" dirty="0"/>
              <a:t> message, which is sent by the server to indicate the end of the server hello and associated messages. After sending this message, the server will wait for a client response.</a:t>
            </a:r>
          </a:p>
          <a:p>
            <a:endParaRPr lang="en-US" dirty="0"/>
          </a:p>
          <a:p>
            <a:endParaRPr lang="en-SE" dirty="0"/>
          </a:p>
        </p:txBody>
      </p:sp>
      <p:pic>
        <p:nvPicPr>
          <p:cNvPr id="376" name="Shape 376"/>
          <p:cNvPicPr preferRelativeResize="0"/>
          <p:nvPr/>
        </p:nvPicPr>
        <p:blipFill>
          <a:blip r:embed="rId3">
            <a:alphaModFix/>
          </a:blip>
          <a:stretch>
            <a:fillRect/>
          </a:stretch>
        </p:blipFill>
        <p:spPr>
          <a:xfrm>
            <a:off x="686085" y="4037218"/>
            <a:ext cx="7843838" cy="2628900"/>
          </a:xfrm>
          <a:prstGeom prst="rect">
            <a:avLst/>
          </a:prstGeom>
          <a:noFill/>
          <a:ln>
            <a:noFill/>
          </a:ln>
        </p:spPr>
      </p:pic>
      <p:sp>
        <p:nvSpPr>
          <p:cNvPr id="6" name="Slide Number Placeholder 3">
            <a:extLst>
              <a:ext uri="{FF2B5EF4-FFF2-40B4-BE49-F238E27FC236}">
                <a16:creationId xmlns:a16="http://schemas.microsoft.com/office/drawing/2014/main" id="{0B9E5B45-BF59-4CE1-8181-287EED3429E0}"/>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43</a:t>
            </a:fld>
            <a:endParaRPr lang="en-US" altLang="zh-CN" dirty="0"/>
          </a:p>
        </p:txBody>
      </p:sp>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Shape 38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The Handshake Protocol </a:t>
            </a:r>
            <a:r>
              <a:rPr lang="en-US" dirty="0"/>
              <a:t>Phase 3</a:t>
            </a:r>
            <a:endParaRPr lang="en-US" dirty="0">
              <a:solidFill>
                <a:srgbClr val="9B37AA"/>
              </a:solidFill>
            </a:endParaRPr>
          </a:p>
        </p:txBody>
      </p:sp>
      <p:sp>
        <p:nvSpPr>
          <p:cNvPr id="3" name="Content Placeholder 2">
            <a:extLst>
              <a:ext uri="{FF2B5EF4-FFF2-40B4-BE49-F238E27FC236}">
                <a16:creationId xmlns:a16="http://schemas.microsoft.com/office/drawing/2014/main" id="{5F9921A7-4639-4A34-8728-C3B19DF0258A}"/>
              </a:ext>
            </a:extLst>
          </p:cNvPr>
          <p:cNvSpPr>
            <a:spLocks noGrp="1"/>
          </p:cNvSpPr>
          <p:nvPr>
            <p:ph idx="1"/>
          </p:nvPr>
        </p:nvSpPr>
        <p:spPr>
          <a:xfrm>
            <a:off x="323528" y="1196753"/>
            <a:ext cx="8568952" cy="3096343"/>
          </a:xfrm>
        </p:spPr>
        <p:txBody>
          <a:bodyPr>
            <a:normAutofit fontScale="77500" lnSpcReduction="20000"/>
          </a:bodyPr>
          <a:lstStyle/>
          <a:p>
            <a:r>
              <a:rPr lang="en-US" dirty="0"/>
              <a:t>In phase 3 , upon receipt of the </a:t>
            </a:r>
            <a:r>
              <a:rPr lang="en-US" dirty="0" err="1"/>
              <a:t>server_done</a:t>
            </a:r>
            <a:r>
              <a:rPr lang="en-US" dirty="0"/>
              <a:t> message, the client should verify that the server provided a valid certificate (e.g., ZJU’s certificate), and check that the </a:t>
            </a:r>
            <a:r>
              <a:rPr lang="en-US" dirty="0" err="1"/>
              <a:t>server_hello</a:t>
            </a:r>
            <a:r>
              <a:rPr lang="en-US" dirty="0"/>
              <a:t> parameters are acceptable. </a:t>
            </a:r>
          </a:p>
          <a:p>
            <a:r>
              <a:rPr lang="en-US" dirty="0"/>
              <a:t>If all is satisfactory, the client sends one or more messages back to the server, depending on the underlying public-key scheme.</a:t>
            </a:r>
          </a:p>
        </p:txBody>
      </p:sp>
      <p:pic>
        <p:nvPicPr>
          <p:cNvPr id="384" name="Shape 384"/>
          <p:cNvPicPr preferRelativeResize="0"/>
          <p:nvPr/>
        </p:nvPicPr>
        <p:blipFill>
          <a:blip r:embed="rId3">
            <a:alphaModFix/>
          </a:blip>
          <a:stretch>
            <a:fillRect/>
          </a:stretch>
        </p:blipFill>
        <p:spPr>
          <a:xfrm>
            <a:off x="625078" y="4293096"/>
            <a:ext cx="7893844" cy="2100263"/>
          </a:xfrm>
          <a:prstGeom prst="rect">
            <a:avLst/>
          </a:prstGeom>
          <a:noFill/>
          <a:ln>
            <a:noFill/>
          </a:ln>
        </p:spPr>
      </p:pic>
      <p:sp>
        <p:nvSpPr>
          <p:cNvPr id="7" name="Slide Number Placeholder 3">
            <a:extLst>
              <a:ext uri="{FF2B5EF4-FFF2-40B4-BE49-F238E27FC236}">
                <a16:creationId xmlns:a16="http://schemas.microsoft.com/office/drawing/2014/main" id="{3DB4B316-1E10-4CC4-8CAA-BE08FF558C7E}"/>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44</a:t>
            </a:fld>
            <a:endParaRPr lang="en-US" altLang="zh-CN" dirty="0"/>
          </a:p>
        </p:txBody>
      </p:sp>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Shape 391"/>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The Handshake Protocol Phase 4</a:t>
            </a:r>
          </a:p>
        </p:txBody>
      </p:sp>
      <p:sp>
        <p:nvSpPr>
          <p:cNvPr id="2" name="Content Placeholder 1">
            <a:extLst>
              <a:ext uri="{FF2B5EF4-FFF2-40B4-BE49-F238E27FC236}">
                <a16:creationId xmlns:a16="http://schemas.microsoft.com/office/drawing/2014/main" id="{D1FFC595-0155-4764-965D-581742EFA2EA}"/>
              </a:ext>
            </a:extLst>
          </p:cNvPr>
          <p:cNvSpPr>
            <a:spLocks noGrp="1"/>
          </p:cNvSpPr>
          <p:nvPr>
            <p:ph idx="1"/>
          </p:nvPr>
        </p:nvSpPr>
        <p:spPr>
          <a:xfrm>
            <a:off x="323528" y="1196753"/>
            <a:ext cx="8568952" cy="2720257"/>
          </a:xfrm>
        </p:spPr>
        <p:txBody>
          <a:bodyPr>
            <a:normAutofit fontScale="47500" lnSpcReduction="20000"/>
          </a:bodyPr>
          <a:lstStyle/>
          <a:p>
            <a:r>
              <a:rPr lang="en-US" dirty="0"/>
              <a:t>Phase 4  completes the setting up of a secure connection. The client sends a </a:t>
            </a:r>
            <a:r>
              <a:rPr lang="en-US" dirty="0" err="1"/>
              <a:t>change_cipher_spec</a:t>
            </a:r>
            <a:r>
              <a:rPr lang="en-US" dirty="0"/>
              <a:t> message and copies the pending </a:t>
            </a:r>
            <a:r>
              <a:rPr lang="en-US" dirty="0" err="1"/>
              <a:t>CipherSpec</a:t>
            </a:r>
            <a:r>
              <a:rPr lang="en-US" dirty="0"/>
              <a:t> into the current </a:t>
            </a:r>
            <a:r>
              <a:rPr lang="en-US" dirty="0" err="1"/>
              <a:t>CipherSpec</a:t>
            </a:r>
            <a:r>
              <a:rPr lang="en-US" dirty="0"/>
              <a:t>. The client then immediately sends the finished message under the new algorithms, keys, and secrets. The finished message verifies that the key exchange and authentication processes were successful.</a:t>
            </a:r>
          </a:p>
          <a:p>
            <a:r>
              <a:rPr lang="en-US" dirty="0"/>
              <a:t>In response to these two messages, the server sends its own </a:t>
            </a:r>
            <a:r>
              <a:rPr lang="en-US" dirty="0" err="1"/>
              <a:t>change_cipher_spec</a:t>
            </a:r>
            <a:r>
              <a:rPr lang="en-US" dirty="0"/>
              <a:t> message, transfers the pending to the current </a:t>
            </a:r>
            <a:r>
              <a:rPr lang="en-US" dirty="0" err="1"/>
              <a:t>CipherSpec</a:t>
            </a:r>
            <a:r>
              <a:rPr lang="en-US" dirty="0"/>
              <a:t>, and sends its finished message.  </a:t>
            </a:r>
          </a:p>
          <a:p>
            <a:r>
              <a:rPr lang="en-US" dirty="0"/>
              <a:t>At this point, the handshake is complete. The client and server now agree on the security parameters, so they may begin to exchange application layer data.</a:t>
            </a:r>
          </a:p>
          <a:p>
            <a:endParaRPr lang="en-US" dirty="0"/>
          </a:p>
          <a:p>
            <a:endParaRPr lang="en-US" dirty="0"/>
          </a:p>
          <a:p>
            <a:endParaRPr lang="en-SE" dirty="0"/>
          </a:p>
        </p:txBody>
      </p:sp>
      <p:pic>
        <p:nvPicPr>
          <p:cNvPr id="392" name="Shape 392"/>
          <p:cNvPicPr preferRelativeResize="0"/>
          <p:nvPr/>
        </p:nvPicPr>
        <p:blipFill>
          <a:blip r:embed="rId3">
            <a:alphaModFix/>
          </a:blip>
          <a:stretch>
            <a:fillRect/>
          </a:stretch>
        </p:blipFill>
        <p:spPr>
          <a:xfrm>
            <a:off x="868251" y="3654973"/>
            <a:ext cx="7479506" cy="2857500"/>
          </a:xfrm>
          <a:prstGeom prst="rect">
            <a:avLst/>
          </a:prstGeom>
          <a:noFill/>
          <a:ln>
            <a:noFill/>
          </a:ln>
        </p:spPr>
      </p:pic>
      <p:sp>
        <p:nvSpPr>
          <p:cNvPr id="6" name="Slide Number Placeholder 3">
            <a:extLst>
              <a:ext uri="{FF2B5EF4-FFF2-40B4-BE49-F238E27FC236}">
                <a16:creationId xmlns:a16="http://schemas.microsoft.com/office/drawing/2014/main" id="{C2EB22E4-7463-4BFD-9E15-98B6EB566D3E}"/>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45</a:t>
            </a:fld>
            <a:endParaRPr lang="en-US" altLang="zh-CN" dirty="0"/>
          </a:p>
        </p:txBody>
      </p:sp>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196A0-73BF-4EB7-8CB4-FFCB419A474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85DE69F0-43B1-4F8C-9B2E-6B42A6C5B1C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9E496CEB-7112-4652-B613-D0B024EC043A}"/>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dirty="0"/>
          </a:p>
        </p:txBody>
      </p:sp>
      <p:pic>
        <p:nvPicPr>
          <p:cNvPr id="5" name="Shape 392">
            <a:extLst>
              <a:ext uri="{FF2B5EF4-FFF2-40B4-BE49-F238E27FC236}">
                <a16:creationId xmlns:a16="http://schemas.microsoft.com/office/drawing/2014/main" id="{24A3CC99-2C7C-451F-A504-03EA3CA0B027}"/>
              </a:ext>
            </a:extLst>
          </p:cNvPr>
          <p:cNvPicPr preferRelativeResize="0"/>
          <p:nvPr/>
        </p:nvPicPr>
        <p:blipFill>
          <a:blip r:embed="rId2">
            <a:alphaModFix/>
          </a:blip>
          <a:stretch>
            <a:fillRect/>
          </a:stretch>
        </p:blipFill>
        <p:spPr>
          <a:xfrm>
            <a:off x="539552" y="4694309"/>
            <a:ext cx="6624736" cy="2163691"/>
          </a:xfrm>
          <a:prstGeom prst="rect">
            <a:avLst/>
          </a:prstGeom>
          <a:ln/>
        </p:spPr>
        <p:style>
          <a:lnRef idx="1">
            <a:schemeClr val="dk1"/>
          </a:lnRef>
          <a:fillRef idx="2">
            <a:schemeClr val="dk1"/>
          </a:fillRef>
          <a:effectRef idx="1">
            <a:schemeClr val="dk1"/>
          </a:effectRef>
          <a:fontRef idx="minor">
            <a:schemeClr val="dk1"/>
          </a:fontRef>
        </p:style>
      </p:pic>
      <p:pic>
        <p:nvPicPr>
          <p:cNvPr id="6" name="Shape 384">
            <a:extLst>
              <a:ext uri="{FF2B5EF4-FFF2-40B4-BE49-F238E27FC236}">
                <a16:creationId xmlns:a16="http://schemas.microsoft.com/office/drawing/2014/main" id="{0B4AACC1-5CF2-47A6-A2B7-4FDD8F0B45F3}"/>
              </a:ext>
            </a:extLst>
          </p:cNvPr>
          <p:cNvPicPr preferRelativeResize="0"/>
          <p:nvPr/>
        </p:nvPicPr>
        <p:blipFill>
          <a:blip r:embed="rId3">
            <a:alphaModFix/>
          </a:blip>
          <a:stretch>
            <a:fillRect/>
          </a:stretch>
        </p:blipFill>
        <p:spPr>
          <a:xfrm>
            <a:off x="683568" y="3140968"/>
            <a:ext cx="7036698" cy="1872208"/>
          </a:xfrm>
          <a:prstGeom prst="rect">
            <a:avLst/>
          </a:prstGeom>
          <a:noFill/>
          <a:ln>
            <a:noFill/>
          </a:ln>
        </p:spPr>
      </p:pic>
      <p:pic>
        <p:nvPicPr>
          <p:cNvPr id="7" name="Shape 376">
            <a:extLst>
              <a:ext uri="{FF2B5EF4-FFF2-40B4-BE49-F238E27FC236}">
                <a16:creationId xmlns:a16="http://schemas.microsoft.com/office/drawing/2014/main" id="{778FA300-2483-45C0-AE65-E379E0BD5249}"/>
              </a:ext>
            </a:extLst>
          </p:cNvPr>
          <p:cNvPicPr preferRelativeResize="0"/>
          <p:nvPr/>
        </p:nvPicPr>
        <p:blipFill>
          <a:blip r:embed="rId4">
            <a:alphaModFix/>
          </a:blip>
          <a:stretch>
            <a:fillRect/>
          </a:stretch>
        </p:blipFill>
        <p:spPr>
          <a:xfrm>
            <a:off x="683568" y="1196752"/>
            <a:ext cx="6911541" cy="2316436"/>
          </a:xfrm>
          <a:prstGeom prst="rect">
            <a:avLst/>
          </a:prstGeom>
          <a:noFill/>
          <a:ln>
            <a:noFill/>
          </a:ln>
        </p:spPr>
      </p:pic>
      <p:pic>
        <p:nvPicPr>
          <p:cNvPr id="8" name="Shape 360">
            <a:extLst>
              <a:ext uri="{FF2B5EF4-FFF2-40B4-BE49-F238E27FC236}">
                <a16:creationId xmlns:a16="http://schemas.microsoft.com/office/drawing/2014/main" id="{D94EF236-7861-463D-BB51-727F6AAA3731}"/>
              </a:ext>
            </a:extLst>
          </p:cNvPr>
          <p:cNvPicPr preferRelativeResize="0"/>
          <p:nvPr/>
        </p:nvPicPr>
        <p:blipFill>
          <a:blip r:embed="rId5">
            <a:alphaModFix/>
          </a:blip>
          <a:stretch>
            <a:fillRect/>
          </a:stretch>
        </p:blipFill>
        <p:spPr>
          <a:xfrm>
            <a:off x="683568" y="0"/>
            <a:ext cx="6911541" cy="1583506"/>
          </a:xfrm>
          <a:prstGeom prst="rect">
            <a:avLst/>
          </a:prstGeom>
          <a:noFill/>
          <a:ln>
            <a:noFill/>
          </a:ln>
        </p:spPr>
      </p:pic>
      <p:sp>
        <p:nvSpPr>
          <p:cNvPr id="9" name="TextBox 8">
            <a:extLst>
              <a:ext uri="{FF2B5EF4-FFF2-40B4-BE49-F238E27FC236}">
                <a16:creationId xmlns:a16="http://schemas.microsoft.com/office/drawing/2014/main" id="{4138A205-3BA2-4B0F-968B-0E13BB1A2078}"/>
              </a:ext>
            </a:extLst>
          </p:cNvPr>
          <p:cNvSpPr txBox="1"/>
          <p:nvPr/>
        </p:nvSpPr>
        <p:spPr>
          <a:xfrm>
            <a:off x="5189815" y="6381851"/>
            <a:ext cx="3877985"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t>Key Exchange Protocol in one slide.</a:t>
            </a:r>
            <a:endParaRPr lang="en-SE" dirty="0"/>
          </a:p>
        </p:txBody>
      </p:sp>
    </p:spTree>
    <p:extLst>
      <p:ext uri="{BB962C8B-B14F-4D97-AF65-F5344CB8AC3E}">
        <p14:creationId xmlns:p14="http://schemas.microsoft.com/office/powerpoint/2010/main" val="26694383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6C364-E383-4D32-8000-27DFFD1A75C8}"/>
              </a:ext>
            </a:extLst>
          </p:cNvPr>
          <p:cNvSpPr>
            <a:spLocks noGrp="1"/>
          </p:cNvSpPr>
          <p:nvPr>
            <p:ph type="title"/>
          </p:nvPr>
        </p:nvSpPr>
        <p:spPr/>
        <p:txBody>
          <a:bodyPr/>
          <a:lstStyle/>
          <a:p>
            <a:r>
              <a:rPr lang="en-US" dirty="0"/>
              <a:t>SSL &amp; TLS Quiz</a:t>
            </a:r>
            <a:endParaRPr lang="en-SE" dirty="0"/>
          </a:p>
        </p:txBody>
      </p:sp>
      <p:sp>
        <p:nvSpPr>
          <p:cNvPr id="3" name="Content Placeholder 2">
            <a:extLst>
              <a:ext uri="{FF2B5EF4-FFF2-40B4-BE49-F238E27FC236}">
                <a16:creationId xmlns:a16="http://schemas.microsoft.com/office/drawing/2014/main" id="{E2B8643A-B8C1-464A-A735-558A67E31839}"/>
              </a:ext>
            </a:extLst>
          </p:cNvPr>
          <p:cNvSpPr>
            <a:spLocks noGrp="1"/>
          </p:cNvSpPr>
          <p:nvPr>
            <p:ph idx="1"/>
          </p:nvPr>
        </p:nvSpPr>
        <p:spPr/>
        <p:txBody>
          <a:bodyPr>
            <a:normAutofit fontScale="92500"/>
          </a:bodyPr>
          <a:lstStyle/>
          <a:p>
            <a:r>
              <a:rPr lang="en-US" dirty="0"/>
              <a:t>A. Most browsers come equipped with SSL and most Web servers have implemented the protocol. </a:t>
            </a:r>
          </a:p>
          <a:p>
            <a:r>
              <a:rPr lang="en-US" dirty="0"/>
              <a:t>B. Since TLS is for the transport layer, it relies on IPsec which is for the IP layer. </a:t>
            </a:r>
          </a:p>
          <a:p>
            <a:r>
              <a:rPr lang="en-US" dirty="0"/>
              <a:t>C. In most applications of TLS or SSL, public keys are used for authentication and key exchange. </a:t>
            </a:r>
          </a:p>
          <a:p>
            <a:r>
              <a:rPr lang="en-US" dirty="0"/>
              <a:t>ANS: A, C.</a:t>
            </a:r>
            <a:endParaRPr lang="en-SE" dirty="0"/>
          </a:p>
        </p:txBody>
      </p:sp>
      <p:sp>
        <p:nvSpPr>
          <p:cNvPr id="4" name="Slide Number Placeholder 3">
            <a:extLst>
              <a:ext uri="{FF2B5EF4-FFF2-40B4-BE49-F238E27FC236}">
                <a16:creationId xmlns:a16="http://schemas.microsoft.com/office/drawing/2014/main" id="{AB9FBDF8-3116-4E92-9B7D-E124E6464491}"/>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dirty="0"/>
          </a:p>
        </p:txBody>
      </p:sp>
    </p:spTree>
    <p:extLst>
      <p:ext uri="{BB962C8B-B14F-4D97-AF65-F5344CB8AC3E}">
        <p14:creationId xmlns:p14="http://schemas.microsoft.com/office/powerpoint/2010/main" val="27137753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A66C7-D35E-4C72-A2E5-A2E971CA0385}"/>
              </a:ext>
            </a:extLst>
          </p:cNvPr>
          <p:cNvSpPr>
            <a:spLocks noGrp="1"/>
          </p:cNvSpPr>
          <p:nvPr>
            <p:ph type="title"/>
          </p:nvPr>
        </p:nvSpPr>
        <p:spPr/>
        <p:txBody>
          <a:bodyPr/>
          <a:lstStyle/>
          <a:p>
            <a:r>
              <a:rPr lang="en-US" dirty="0"/>
              <a:t>Summary</a:t>
            </a:r>
            <a:endParaRPr lang="en-SE" dirty="0"/>
          </a:p>
        </p:txBody>
      </p:sp>
      <p:sp>
        <p:nvSpPr>
          <p:cNvPr id="3" name="Content Placeholder 2">
            <a:extLst>
              <a:ext uri="{FF2B5EF4-FFF2-40B4-BE49-F238E27FC236}">
                <a16:creationId xmlns:a16="http://schemas.microsoft.com/office/drawing/2014/main" id="{B4F67985-DE59-4CD2-8219-F60AD1A0FE81}"/>
              </a:ext>
            </a:extLst>
          </p:cNvPr>
          <p:cNvSpPr>
            <a:spLocks noGrp="1"/>
          </p:cNvSpPr>
          <p:nvPr>
            <p:ph idx="1"/>
          </p:nvPr>
        </p:nvSpPr>
        <p:spPr/>
        <p:txBody>
          <a:bodyPr>
            <a:normAutofit fontScale="92500" lnSpcReduction="10000"/>
          </a:bodyPr>
          <a:lstStyle/>
          <a:p>
            <a:r>
              <a:rPr lang="en-US" dirty="0" err="1"/>
              <a:t>IPSec</a:t>
            </a:r>
            <a:r>
              <a:rPr lang="en-US" dirty="0"/>
              <a:t> can operate in tunnel or transport mode</a:t>
            </a:r>
          </a:p>
          <a:p>
            <a:r>
              <a:rPr lang="en-US" dirty="0"/>
              <a:t>Confidentiality and authenticity protection provided through ESP and AH</a:t>
            </a:r>
          </a:p>
          <a:p>
            <a:r>
              <a:rPr lang="en-US" dirty="0"/>
              <a:t>The one-way security association stores security parameters.</a:t>
            </a:r>
          </a:p>
          <a:p>
            <a:r>
              <a:rPr lang="en-US" dirty="0"/>
              <a:t>SSL/TLS has two layers: </a:t>
            </a:r>
          </a:p>
          <a:p>
            <a:pPr lvl="1"/>
            <a:r>
              <a:rPr lang="en-US" dirty="0"/>
              <a:t>record protocol</a:t>
            </a:r>
          </a:p>
          <a:p>
            <a:pPr lvl="1"/>
            <a:r>
              <a:rPr lang="en-US" dirty="0"/>
              <a:t>handshake, change cipher spec and alert protocols </a:t>
            </a:r>
            <a:endParaRPr lang="en-SE" dirty="0"/>
          </a:p>
        </p:txBody>
      </p:sp>
      <p:sp>
        <p:nvSpPr>
          <p:cNvPr id="4" name="Slide Number Placeholder 3">
            <a:extLst>
              <a:ext uri="{FF2B5EF4-FFF2-40B4-BE49-F238E27FC236}">
                <a16:creationId xmlns:a16="http://schemas.microsoft.com/office/drawing/2014/main" id="{229B87AB-3D40-4D98-B9A7-7C5DE61919C9}"/>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dirty="0"/>
          </a:p>
        </p:txBody>
      </p:sp>
    </p:spTree>
    <p:extLst>
      <p:ext uri="{BB962C8B-B14F-4D97-AF65-F5344CB8AC3E}">
        <p14:creationId xmlns:p14="http://schemas.microsoft.com/office/powerpoint/2010/main" val="1561704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0F088-0D2D-437E-80C1-106F2362759C}"/>
              </a:ext>
            </a:extLst>
          </p:cNvPr>
          <p:cNvSpPr>
            <a:spLocks noGrp="1"/>
          </p:cNvSpPr>
          <p:nvPr>
            <p:ph type="title"/>
          </p:nvPr>
        </p:nvSpPr>
        <p:spPr/>
        <p:txBody>
          <a:bodyPr/>
          <a:lstStyle/>
          <a:p>
            <a:r>
              <a:rPr lang="en-US" dirty="0"/>
              <a:t>Two Modes of </a:t>
            </a:r>
            <a:r>
              <a:rPr lang="en-US" dirty="0" err="1"/>
              <a:t>IPSec</a:t>
            </a:r>
            <a:endParaRPr lang="en-SE" dirty="0"/>
          </a:p>
        </p:txBody>
      </p:sp>
      <p:sp>
        <p:nvSpPr>
          <p:cNvPr id="3" name="Content Placeholder 2">
            <a:extLst>
              <a:ext uri="{FF2B5EF4-FFF2-40B4-BE49-F238E27FC236}">
                <a16:creationId xmlns:a16="http://schemas.microsoft.com/office/drawing/2014/main" id="{F7A9BB57-A7A7-4BCF-B3EB-84CC4100A7FD}"/>
              </a:ext>
            </a:extLst>
          </p:cNvPr>
          <p:cNvSpPr>
            <a:spLocks noGrp="1"/>
          </p:cNvSpPr>
          <p:nvPr>
            <p:ph idx="1"/>
          </p:nvPr>
        </p:nvSpPr>
        <p:spPr>
          <a:xfrm>
            <a:off x="323528" y="1057002"/>
            <a:ext cx="8568952" cy="2448271"/>
          </a:xfrm>
        </p:spPr>
        <p:txBody>
          <a:bodyPr>
            <a:normAutofit fontScale="62500" lnSpcReduction="20000"/>
          </a:bodyPr>
          <a:lstStyle/>
          <a:p>
            <a:r>
              <a:rPr lang="en-US" dirty="0" err="1"/>
              <a:t>IPSec</a:t>
            </a:r>
            <a:r>
              <a:rPr lang="en-US" dirty="0"/>
              <a:t> has 2 modes:</a:t>
            </a:r>
          </a:p>
          <a:p>
            <a:pPr lvl="1"/>
            <a:r>
              <a:rPr lang="en-US" dirty="0"/>
              <a:t>Transport mode: only the payload of the IP packet is usually encrypted or authenticated. Security protection is provided to traffic from one end host to another, i.e., end-to-end. </a:t>
            </a:r>
          </a:p>
          <a:p>
            <a:pPr lvl="1"/>
            <a:r>
              <a:rPr lang="en-US" dirty="0"/>
              <a:t>Tunnel mode (for VPN): the entire IP packet is encrypted and authenticated. It is then encapsulated into a new IP packet with a new IP header. Security protection is provided to traffic from gateway of a network to the gateway of another network. (Gateway is </a:t>
            </a:r>
            <a:r>
              <a:rPr lang="en-US"/>
              <a:t>often also the </a:t>
            </a:r>
            <a:r>
              <a:rPr lang="en-US" dirty="0"/>
              <a:t>firewall) </a:t>
            </a:r>
            <a:endParaRPr lang="en-SE" dirty="0"/>
          </a:p>
        </p:txBody>
      </p:sp>
      <p:sp>
        <p:nvSpPr>
          <p:cNvPr id="4" name="Slide Number Placeholder 3">
            <a:extLst>
              <a:ext uri="{FF2B5EF4-FFF2-40B4-BE49-F238E27FC236}">
                <a16:creationId xmlns:a16="http://schemas.microsoft.com/office/drawing/2014/main" id="{640B8E59-9483-4660-9702-2745AC5847BB}"/>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dirty="0"/>
          </a:p>
        </p:txBody>
      </p:sp>
      <p:pic>
        <p:nvPicPr>
          <p:cNvPr id="5" name="Shape 54">
            <a:extLst>
              <a:ext uri="{FF2B5EF4-FFF2-40B4-BE49-F238E27FC236}">
                <a16:creationId xmlns:a16="http://schemas.microsoft.com/office/drawing/2014/main" id="{8BCC1C06-86B5-4B31-9B0F-3EF10ACAABE1}"/>
              </a:ext>
            </a:extLst>
          </p:cNvPr>
          <p:cNvPicPr preferRelativeResize="0"/>
          <p:nvPr/>
        </p:nvPicPr>
        <p:blipFill>
          <a:blip r:embed="rId3">
            <a:alphaModFix/>
          </a:blip>
          <a:stretch>
            <a:fillRect/>
          </a:stretch>
        </p:blipFill>
        <p:spPr>
          <a:xfrm>
            <a:off x="457200" y="3486301"/>
            <a:ext cx="8234662" cy="3396506"/>
          </a:xfrm>
          <a:prstGeom prst="rect">
            <a:avLst/>
          </a:prstGeom>
          <a:noFill/>
          <a:ln>
            <a:noFill/>
          </a:ln>
        </p:spPr>
      </p:pic>
    </p:spTree>
    <p:extLst>
      <p:ext uri="{BB962C8B-B14F-4D97-AF65-F5344CB8AC3E}">
        <p14:creationId xmlns:p14="http://schemas.microsoft.com/office/powerpoint/2010/main" val="3071613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40DA0-0916-49BF-BCDA-013C43AAD6CB}"/>
              </a:ext>
            </a:extLst>
          </p:cNvPr>
          <p:cNvSpPr>
            <a:spLocks noGrp="1"/>
          </p:cNvSpPr>
          <p:nvPr>
            <p:ph type="title"/>
          </p:nvPr>
        </p:nvSpPr>
        <p:spPr/>
        <p:txBody>
          <a:bodyPr/>
          <a:lstStyle/>
          <a:p>
            <a:r>
              <a:rPr lang="en-US" dirty="0"/>
              <a:t>Tunnel Mode</a:t>
            </a:r>
            <a:endParaRPr lang="en-SE" dirty="0"/>
          </a:p>
        </p:txBody>
      </p:sp>
      <p:sp>
        <p:nvSpPr>
          <p:cNvPr id="3" name="Content Placeholder 2">
            <a:extLst>
              <a:ext uri="{FF2B5EF4-FFF2-40B4-BE49-F238E27FC236}">
                <a16:creationId xmlns:a16="http://schemas.microsoft.com/office/drawing/2014/main" id="{FD2C333B-17D7-41D8-8750-E97E34567518}"/>
              </a:ext>
            </a:extLst>
          </p:cNvPr>
          <p:cNvSpPr>
            <a:spLocks noGrp="1"/>
          </p:cNvSpPr>
          <p:nvPr>
            <p:ph idx="1"/>
          </p:nvPr>
        </p:nvSpPr>
        <p:spPr>
          <a:xfrm>
            <a:off x="323528" y="1196753"/>
            <a:ext cx="8568952" cy="2520279"/>
          </a:xfrm>
        </p:spPr>
        <p:txBody>
          <a:bodyPr>
            <a:normAutofit fontScale="47500" lnSpcReduction="20000"/>
          </a:bodyPr>
          <a:lstStyle/>
          <a:p>
            <a:r>
              <a:rPr lang="en-US" dirty="0"/>
              <a:t>Suppose we have two end hosts, A and B, belonging to the same company but in two different Local Area Networks (LAN) over the Internet (e.g., two campuses of a university). </a:t>
            </a:r>
          </a:p>
          <a:p>
            <a:r>
              <a:rPr lang="en-US" dirty="0"/>
              <a:t>Before A’s packets leave its LAN, the gateway encrypts them and sends encrypted packets to the gateway to B’s LAN, which then decrypts the packets. An encrypted packet contains: 	</a:t>
            </a:r>
          </a:p>
          <a:p>
            <a:pPr lvl="1"/>
            <a:r>
              <a:rPr lang="en-US" dirty="0"/>
              <a:t>New IP header that specifies the gateway as the source IP and B's gateway as its destination IP. </a:t>
            </a:r>
          </a:p>
          <a:p>
            <a:pPr lvl="1"/>
            <a:r>
              <a:rPr lang="en-US" dirty="0" err="1"/>
              <a:t>IPSec</a:t>
            </a:r>
            <a:r>
              <a:rPr lang="en-US" dirty="0"/>
              <a:t> header that contains information about the protection provided using AH or ESP </a:t>
            </a:r>
          </a:p>
          <a:p>
            <a:pPr lvl="1"/>
            <a:r>
              <a:rPr lang="en-US" dirty="0"/>
              <a:t>The original packet as the data or payload. </a:t>
            </a:r>
            <a:endParaRPr lang="en-SE" dirty="0"/>
          </a:p>
        </p:txBody>
      </p:sp>
      <p:sp>
        <p:nvSpPr>
          <p:cNvPr id="4" name="Slide Number Placeholder 3">
            <a:extLst>
              <a:ext uri="{FF2B5EF4-FFF2-40B4-BE49-F238E27FC236}">
                <a16:creationId xmlns:a16="http://schemas.microsoft.com/office/drawing/2014/main" id="{0C1E2CBC-8E08-4EE0-92C9-F6891A7CEC8C}"/>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5" name="Shape 61">
            <a:extLst>
              <a:ext uri="{FF2B5EF4-FFF2-40B4-BE49-F238E27FC236}">
                <a16:creationId xmlns:a16="http://schemas.microsoft.com/office/drawing/2014/main" id="{EB9777BD-FBE9-4DE2-864E-3D4FE06DBCEC}"/>
              </a:ext>
            </a:extLst>
          </p:cNvPr>
          <p:cNvPicPr preferRelativeResize="0"/>
          <p:nvPr/>
        </p:nvPicPr>
        <p:blipFill>
          <a:blip r:embed="rId2">
            <a:alphaModFix/>
          </a:blip>
          <a:stretch>
            <a:fillRect/>
          </a:stretch>
        </p:blipFill>
        <p:spPr>
          <a:xfrm>
            <a:off x="668898" y="3622260"/>
            <a:ext cx="8118038" cy="3180505"/>
          </a:xfrm>
          <a:prstGeom prst="rect">
            <a:avLst/>
          </a:prstGeom>
          <a:noFill/>
          <a:ln>
            <a:noFill/>
          </a:ln>
        </p:spPr>
      </p:pic>
    </p:spTree>
    <p:extLst>
      <p:ext uri="{BB962C8B-B14F-4D97-AF65-F5344CB8AC3E}">
        <p14:creationId xmlns:p14="http://schemas.microsoft.com/office/powerpoint/2010/main" val="2230482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6F286-3D52-432A-96F2-77DB70C4F6D7}"/>
              </a:ext>
            </a:extLst>
          </p:cNvPr>
          <p:cNvSpPr>
            <a:spLocks noGrp="1"/>
          </p:cNvSpPr>
          <p:nvPr>
            <p:ph type="title"/>
          </p:nvPr>
        </p:nvSpPr>
        <p:spPr/>
        <p:txBody>
          <a:bodyPr/>
          <a:lstStyle/>
          <a:p>
            <a:r>
              <a:rPr lang="en-US" dirty="0" err="1"/>
              <a:t>IPSec</a:t>
            </a:r>
            <a:r>
              <a:rPr lang="en-US" dirty="0"/>
              <a:t> Quiz</a:t>
            </a:r>
            <a:endParaRPr lang="en-SE" dirty="0"/>
          </a:p>
        </p:txBody>
      </p:sp>
      <p:sp>
        <p:nvSpPr>
          <p:cNvPr id="3" name="Content Placeholder 2">
            <a:extLst>
              <a:ext uri="{FF2B5EF4-FFF2-40B4-BE49-F238E27FC236}">
                <a16:creationId xmlns:a16="http://schemas.microsoft.com/office/drawing/2014/main" id="{C016DD33-29D9-420E-9552-4FC31172E2AA}"/>
              </a:ext>
            </a:extLst>
          </p:cNvPr>
          <p:cNvSpPr>
            <a:spLocks noGrp="1"/>
          </p:cNvSpPr>
          <p:nvPr>
            <p:ph idx="1"/>
          </p:nvPr>
        </p:nvSpPr>
        <p:spPr/>
        <p:txBody>
          <a:bodyPr/>
          <a:lstStyle/>
          <a:p>
            <a:r>
              <a:rPr lang="en-US" dirty="0"/>
              <a:t>IPsec can assure that</a:t>
            </a:r>
          </a:p>
          <a:p>
            <a:pPr lvl="1"/>
            <a:r>
              <a:rPr lang="en-US" dirty="0"/>
              <a:t>A. a router advertisement comes from an authorized router</a:t>
            </a:r>
          </a:p>
          <a:p>
            <a:pPr lvl="1"/>
            <a:r>
              <a:rPr lang="en-US" dirty="0"/>
              <a:t>B. a routing update is not forged</a:t>
            </a:r>
          </a:p>
          <a:p>
            <a:pPr lvl="1"/>
            <a:r>
              <a:rPr lang="en-US" dirty="0"/>
              <a:t>C. a redirect message comes from the router to which the initial packet was sent</a:t>
            </a:r>
          </a:p>
          <a:p>
            <a:pPr lvl="1"/>
            <a:r>
              <a:rPr lang="en-US" dirty="0"/>
              <a:t>D. all of the above</a:t>
            </a:r>
          </a:p>
          <a:p>
            <a:r>
              <a:rPr lang="en-US" dirty="0"/>
              <a:t>ANS: D</a:t>
            </a:r>
          </a:p>
          <a:p>
            <a:pPr lvl="1"/>
            <a:endParaRPr lang="en-SE" dirty="0"/>
          </a:p>
        </p:txBody>
      </p:sp>
      <p:sp>
        <p:nvSpPr>
          <p:cNvPr id="4" name="Slide Number Placeholder 3">
            <a:extLst>
              <a:ext uri="{FF2B5EF4-FFF2-40B4-BE49-F238E27FC236}">
                <a16:creationId xmlns:a16="http://schemas.microsoft.com/office/drawing/2014/main" id="{617A97E3-7ED0-4D35-A0A6-7588131CE1CA}"/>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dirty="0"/>
          </a:p>
        </p:txBody>
      </p:sp>
    </p:spTree>
    <p:extLst>
      <p:ext uri="{BB962C8B-B14F-4D97-AF65-F5344CB8AC3E}">
        <p14:creationId xmlns:p14="http://schemas.microsoft.com/office/powerpoint/2010/main" val="2052399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3D3C0-1677-47AE-AA3E-3E13FA26E23C}"/>
              </a:ext>
            </a:extLst>
          </p:cNvPr>
          <p:cNvSpPr>
            <a:spLocks noGrp="1"/>
          </p:cNvSpPr>
          <p:nvPr>
            <p:ph type="title"/>
          </p:nvPr>
        </p:nvSpPr>
        <p:spPr/>
        <p:txBody>
          <a:bodyPr/>
          <a:lstStyle/>
          <a:p>
            <a:r>
              <a:rPr lang="en-US" dirty="0" err="1"/>
              <a:t>IPSec</a:t>
            </a:r>
            <a:r>
              <a:rPr lang="en-US" dirty="0"/>
              <a:t> Architecture</a:t>
            </a:r>
            <a:endParaRPr lang="en-SE" dirty="0"/>
          </a:p>
        </p:txBody>
      </p:sp>
      <p:sp>
        <p:nvSpPr>
          <p:cNvPr id="8" name="Content Placeholder 7">
            <a:extLst>
              <a:ext uri="{FF2B5EF4-FFF2-40B4-BE49-F238E27FC236}">
                <a16:creationId xmlns:a16="http://schemas.microsoft.com/office/drawing/2014/main" id="{1B455838-D0BA-461B-BCCB-FAFBC216AD72}"/>
              </a:ext>
            </a:extLst>
          </p:cNvPr>
          <p:cNvSpPr>
            <a:spLocks noGrp="1"/>
          </p:cNvSpPr>
          <p:nvPr>
            <p:ph idx="1"/>
          </p:nvPr>
        </p:nvSpPr>
        <p:spPr>
          <a:xfrm>
            <a:off x="323528" y="1196754"/>
            <a:ext cx="8568952" cy="1868878"/>
          </a:xfrm>
        </p:spPr>
        <p:txBody>
          <a:bodyPr>
            <a:normAutofit fontScale="77500" lnSpcReduction="20000"/>
          </a:bodyPr>
          <a:lstStyle/>
          <a:p>
            <a:r>
              <a:rPr lang="en-US" dirty="0" err="1"/>
              <a:t>IPSec</a:t>
            </a:r>
            <a:r>
              <a:rPr lang="en-US" dirty="0"/>
              <a:t> includes</a:t>
            </a:r>
          </a:p>
          <a:p>
            <a:pPr lvl="1"/>
            <a:r>
              <a:rPr lang="en-US" dirty="0"/>
              <a:t>Internet Key Exchange (IKE) protocol for negotiating protection parameters, including cryptographic algorithms and keys</a:t>
            </a:r>
          </a:p>
          <a:p>
            <a:pPr lvl="1"/>
            <a:r>
              <a:rPr lang="en-US" dirty="0"/>
              <a:t>Two types of protections: ESP and AH. </a:t>
            </a:r>
          </a:p>
          <a:p>
            <a:endParaRPr lang="en-US" dirty="0"/>
          </a:p>
          <a:p>
            <a:endParaRPr lang="en-SE" dirty="0"/>
          </a:p>
        </p:txBody>
      </p:sp>
      <p:sp>
        <p:nvSpPr>
          <p:cNvPr id="4" name="Slide Number Placeholder 3">
            <a:extLst>
              <a:ext uri="{FF2B5EF4-FFF2-40B4-BE49-F238E27FC236}">
                <a16:creationId xmlns:a16="http://schemas.microsoft.com/office/drawing/2014/main" id="{E032FD06-7151-49AD-8FC4-12EC7C306436}"/>
              </a:ext>
            </a:extLst>
          </p:cNvPr>
          <p:cNvSpPr>
            <a:spLocks noGrp="1"/>
          </p:cNvSpPr>
          <p:nvPr>
            <p:ph type="sldNum" sz="quarter" idx="12"/>
          </p:nvPr>
        </p:nvSpPr>
        <p:spPr/>
        <p:txBody>
          <a:bodyPr/>
          <a:lstStyle/>
          <a:p>
            <a:pPr>
              <a:defRPr/>
            </a:pPr>
            <a:fld id="{FE160EA6-A35E-4F72-A219-BD66FDF9DC93}" type="slidenum">
              <a:rPr lang="en-US" altLang="zh-CN" smtClean="0"/>
              <a:pPr>
                <a:defRPr/>
              </a:pPr>
              <a:t>8</a:t>
            </a:fld>
            <a:endParaRPr lang="en-US" altLang="zh-CN" dirty="0"/>
          </a:p>
        </p:txBody>
      </p:sp>
      <p:pic>
        <p:nvPicPr>
          <p:cNvPr id="5" name="Shape 79">
            <a:extLst>
              <a:ext uri="{FF2B5EF4-FFF2-40B4-BE49-F238E27FC236}">
                <a16:creationId xmlns:a16="http://schemas.microsoft.com/office/drawing/2014/main" id="{47068823-4E18-47E8-A021-116AA1D71511}"/>
              </a:ext>
            </a:extLst>
          </p:cNvPr>
          <p:cNvPicPr preferRelativeResize="0"/>
          <p:nvPr/>
        </p:nvPicPr>
        <p:blipFill>
          <a:blip r:embed="rId3">
            <a:alphaModFix/>
          </a:blip>
          <a:stretch>
            <a:fillRect/>
          </a:stretch>
        </p:blipFill>
        <p:spPr>
          <a:xfrm>
            <a:off x="610664" y="3065631"/>
            <a:ext cx="7994680" cy="3687375"/>
          </a:xfrm>
          <a:prstGeom prst="rect">
            <a:avLst/>
          </a:prstGeom>
          <a:noFill/>
          <a:ln>
            <a:noFill/>
          </a:ln>
        </p:spPr>
      </p:pic>
    </p:spTree>
    <p:extLst>
      <p:ext uri="{BB962C8B-B14F-4D97-AF65-F5344CB8AC3E}">
        <p14:creationId xmlns:p14="http://schemas.microsoft.com/office/powerpoint/2010/main" val="1077517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Shape 85"/>
          <p:cNvPicPr preferRelativeResize="0"/>
          <p:nvPr/>
        </p:nvPicPr>
        <p:blipFill>
          <a:blip r:embed="rId3">
            <a:alphaModFix/>
          </a:blip>
          <a:stretch>
            <a:fillRect/>
          </a:stretch>
        </p:blipFill>
        <p:spPr>
          <a:xfrm>
            <a:off x="3059832" y="3133291"/>
            <a:ext cx="3538988" cy="3518981"/>
          </a:xfrm>
          <a:prstGeom prst="rect">
            <a:avLst/>
          </a:prstGeom>
          <a:noFill/>
          <a:ln>
            <a:noFill/>
          </a:ln>
        </p:spPr>
      </p:pic>
      <p:sp>
        <p:nvSpPr>
          <p:cNvPr id="3" name="Title 2">
            <a:extLst>
              <a:ext uri="{FF2B5EF4-FFF2-40B4-BE49-F238E27FC236}">
                <a16:creationId xmlns:a16="http://schemas.microsoft.com/office/drawing/2014/main" id="{8111E4B0-51F4-47AC-BD8F-5E8FFCE3E155}"/>
              </a:ext>
            </a:extLst>
          </p:cNvPr>
          <p:cNvSpPr>
            <a:spLocks noGrp="1"/>
          </p:cNvSpPr>
          <p:nvPr>
            <p:ph type="title"/>
          </p:nvPr>
        </p:nvSpPr>
        <p:spPr/>
        <p:txBody>
          <a:bodyPr/>
          <a:lstStyle/>
          <a:p>
            <a:r>
              <a:rPr lang="en-US" altLang="en-US" sz="3600" dirty="0"/>
              <a:t>Encapsulated Security Payload (ESP)</a:t>
            </a:r>
            <a:endParaRPr lang="en-SE" sz="3600" dirty="0"/>
          </a:p>
        </p:txBody>
      </p:sp>
      <p:sp>
        <p:nvSpPr>
          <p:cNvPr id="87" name="Shape 87"/>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lnSpc>
                <a:spcPct val="115000"/>
              </a:lnSpc>
              <a:spcBef>
                <a:spcPts val="0"/>
              </a:spcBef>
              <a:buClr>
                <a:schemeClr val="dk1"/>
              </a:buClr>
            </a:pPr>
            <a:r>
              <a:rPr lang="en-US" sz="2250" dirty="0">
                <a:solidFill>
                  <a:schemeClr val="dk1"/>
                </a:solidFill>
              </a:rPr>
              <a:t>Encrypt and authenticate each packet</a:t>
            </a:r>
          </a:p>
          <a:p>
            <a:pPr marL="257175" indent="-142875">
              <a:lnSpc>
                <a:spcPct val="115000"/>
              </a:lnSpc>
              <a:spcBef>
                <a:spcPts val="480"/>
              </a:spcBef>
              <a:buClr>
                <a:srgbClr val="6B9462"/>
              </a:buClr>
            </a:pPr>
            <a:r>
              <a:rPr lang="en-US" sz="2250" b="1" dirty="0">
                <a:solidFill>
                  <a:srgbClr val="6B9462"/>
                </a:solidFill>
              </a:rPr>
              <a:t>Encryption is applied to packet payload</a:t>
            </a:r>
          </a:p>
          <a:p>
            <a:pPr marL="257175" indent="-142875">
              <a:lnSpc>
                <a:spcPct val="115000"/>
              </a:lnSpc>
              <a:spcBef>
                <a:spcPts val="480"/>
              </a:spcBef>
              <a:buClr>
                <a:schemeClr val="dk1"/>
              </a:buClr>
            </a:pPr>
            <a:r>
              <a:rPr lang="en-US" sz="2250" dirty="0">
                <a:solidFill>
                  <a:schemeClr val="dk1"/>
                </a:solidFill>
              </a:rPr>
              <a:t>Authentication is applied to data in the </a:t>
            </a:r>
            <a:r>
              <a:rPr lang="en-US" sz="2250" b="1" dirty="0" err="1">
                <a:solidFill>
                  <a:srgbClr val="6B9462"/>
                </a:solidFill>
              </a:rPr>
              <a:t>IPSec</a:t>
            </a:r>
            <a:r>
              <a:rPr lang="en-US" sz="2250" b="1" dirty="0">
                <a:solidFill>
                  <a:srgbClr val="6B9462"/>
                </a:solidFill>
              </a:rPr>
              <a:t> header as well as the data contained as payload</a:t>
            </a:r>
            <a:r>
              <a:rPr lang="en-US" sz="2250" dirty="0">
                <a:solidFill>
                  <a:schemeClr val="dk1"/>
                </a:solidFill>
              </a:rPr>
              <a:t>, after encryption is applied</a:t>
            </a:r>
          </a:p>
          <a:p>
            <a:pPr>
              <a:lnSpc>
                <a:spcPct val="115000"/>
              </a:lnSpc>
              <a:spcBef>
                <a:spcPts val="0"/>
              </a:spcBef>
              <a:buNone/>
            </a:pPr>
            <a:endParaRPr sz="2250" dirty="0"/>
          </a:p>
        </p:txBody>
      </p:sp>
      <p:sp>
        <p:nvSpPr>
          <p:cNvPr id="5" name="Title 1">
            <a:extLst>
              <a:ext uri="{FF2B5EF4-FFF2-40B4-BE49-F238E27FC236}">
                <a16:creationId xmlns:a16="http://schemas.microsoft.com/office/drawing/2014/main" id="{4CB13520-25CA-44A4-AD0A-62C9435371E3}"/>
              </a:ext>
            </a:extLst>
          </p:cNvPr>
          <p:cNvSpPr txBox="1">
            <a:spLocks/>
          </p:cNvSpPr>
          <p:nvPr/>
        </p:nvSpPr>
        <p:spPr bwMode="auto">
          <a:xfrm>
            <a:off x="287524" y="997818"/>
            <a:ext cx="8568952"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endParaRPr lang="en-SE" altLang="en-US" dirty="0">
              <a:solidFill>
                <a:srgbClr val="9B37AA"/>
              </a:solidFill>
            </a:endParaRPr>
          </a:p>
        </p:txBody>
      </p:sp>
      <p:sp>
        <p:nvSpPr>
          <p:cNvPr id="10" name="Slide Number Placeholder 3">
            <a:extLst>
              <a:ext uri="{FF2B5EF4-FFF2-40B4-BE49-F238E27FC236}">
                <a16:creationId xmlns:a16="http://schemas.microsoft.com/office/drawing/2014/main" id="{1800E688-CAB9-4175-BAA6-39BF9F988AFF}"/>
              </a:ext>
            </a:extLst>
          </p:cNvPr>
          <p:cNvSpPr>
            <a:spLocks noGrp="1"/>
          </p:cNvSpPr>
          <p:nvPr>
            <p:ph type="sldNum" sz="quarter" idx="12"/>
          </p:nvPr>
        </p:nvSpPr>
        <p:spPr>
          <a:xfrm>
            <a:off x="7010400" y="6547122"/>
            <a:ext cx="2133600" cy="244475"/>
          </a:xfrm>
        </p:spPr>
        <p:txBody>
          <a:bodyPr/>
          <a:lstStyle/>
          <a:p>
            <a:pPr>
              <a:defRPr/>
            </a:pPr>
            <a:fld id="{F57F456A-00AF-44E6-8D70-638C0D0130FF}" type="slidenum">
              <a:rPr lang="en-US" altLang="zh-CN" smtClean="0"/>
              <a:pPr>
                <a:defRPr/>
              </a:pPr>
              <a:t>9</a:t>
            </a:fld>
            <a:endParaRPr lang="en-US" altLang="zh-CN" dirty="0"/>
          </a:p>
        </p:txBody>
      </p:sp>
    </p:spTree>
  </p:cSld>
  <p:clrMapOvr>
    <a:masterClrMapping/>
  </p:clrMapOvr>
  <p:transition spd="slow">
    <p:cut/>
  </p:transition>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_SDCSlideTemplate.potx" id="{BEE0CAF3-FB35-4472-BCA7-928806E70082}" vid="{0172F94F-FF30-4191-A368-944F4985A959}"/>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46845</TotalTime>
  <Words>6571</Words>
  <Application>Microsoft Office PowerPoint</Application>
  <PresentationFormat>On-screen Show (4:3)</PresentationFormat>
  <Paragraphs>528</Paragraphs>
  <Slides>48</Slides>
  <Notes>39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Gloria Hallelujah</vt:lpstr>
      <vt:lpstr>Arial</vt:lpstr>
      <vt:lpstr>Cambria Math</vt:lpstr>
      <vt:lpstr>Times New Roman</vt:lpstr>
      <vt:lpstr>Default Design</vt:lpstr>
      <vt:lpstr>CH22 IPSec and TLS</vt:lpstr>
      <vt:lpstr>Outline</vt:lpstr>
      <vt:lpstr>Goals of IPSec</vt:lpstr>
      <vt:lpstr>Goals of IPSec</vt:lpstr>
      <vt:lpstr>Two Modes of IPSec</vt:lpstr>
      <vt:lpstr>Tunnel Mode</vt:lpstr>
      <vt:lpstr>IPSec Quiz</vt:lpstr>
      <vt:lpstr>IPSec Architecture</vt:lpstr>
      <vt:lpstr>Encapsulated Security Payload (ESP)</vt:lpstr>
      <vt:lpstr>ESP Modes Quiz</vt:lpstr>
      <vt:lpstr>ESP in Transport Mode</vt:lpstr>
      <vt:lpstr>ESP Tunnel Mode</vt:lpstr>
      <vt:lpstr>Authentication Header (AH)</vt:lpstr>
      <vt:lpstr>Authentication Header in Transport Mode</vt:lpstr>
      <vt:lpstr>Authentication Header in Tunnel Mode</vt:lpstr>
      <vt:lpstr>ESP and AH Quiz</vt:lpstr>
      <vt:lpstr>Internet Key Exchange (IKE)</vt:lpstr>
      <vt:lpstr>Security Association (SA)</vt:lpstr>
      <vt:lpstr>SPD and SADB Fit Together</vt:lpstr>
      <vt:lpstr>SPD and SADB Example:</vt:lpstr>
      <vt:lpstr>SPD and SADB for Transport mode</vt:lpstr>
      <vt:lpstr>SPD and SADB for Tunnel Mode:</vt:lpstr>
      <vt:lpstr>Outbound Processing</vt:lpstr>
      <vt:lpstr>Inbound Processing</vt:lpstr>
      <vt:lpstr>Anti-Replay</vt:lpstr>
      <vt:lpstr>IPSec Quiz</vt:lpstr>
      <vt:lpstr>Internet Key Exchange (IKE)</vt:lpstr>
      <vt:lpstr>IKE Phase I – Create IKE SA</vt:lpstr>
      <vt:lpstr>IKE Phase 1 Example</vt:lpstr>
      <vt:lpstr>Diffie-Hellman Quiz</vt:lpstr>
      <vt:lpstr>Diffie-Hellman and Pre-shared Secret</vt:lpstr>
      <vt:lpstr>Authentication of the Key Exchange</vt:lpstr>
      <vt:lpstr>IKE-Phase 2 Keys</vt:lpstr>
      <vt:lpstr>IKE-Phase 2 Keys with PFS</vt:lpstr>
      <vt:lpstr>IPSec Summary</vt:lpstr>
      <vt:lpstr>IKE Quiz</vt:lpstr>
      <vt:lpstr>SSL and TLS</vt:lpstr>
      <vt:lpstr>TLS Layers</vt:lpstr>
      <vt:lpstr>TLS Concepts</vt:lpstr>
      <vt:lpstr>SSL Record Protocol</vt:lpstr>
      <vt:lpstr>Handshake Protocol Phase 1</vt:lpstr>
      <vt:lpstr>Handshake Protocol Parameters</vt:lpstr>
      <vt:lpstr>The Handshake Protocol Phase 2</vt:lpstr>
      <vt:lpstr>The Handshake Protocol Phase 3</vt:lpstr>
      <vt:lpstr>The Handshake Protocol Phase 4</vt:lpstr>
      <vt:lpstr>PowerPoint Presentation</vt:lpstr>
      <vt:lpstr>SSL &amp; TLS Quiz</vt:lpstr>
      <vt:lpstr>Summary</vt:lpstr>
    </vt:vector>
  </TitlesOfParts>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1 Lecture Overheads</dc:subject>
  <dc:creator>Dr Lawrie Brown</dc:creator>
  <cp:lastModifiedBy>Zonghua Gu</cp:lastModifiedBy>
  <cp:revision>326</cp:revision>
  <dcterms:created xsi:type="dcterms:W3CDTF">2014-08-18T03:27:50Z</dcterms:created>
  <dcterms:modified xsi:type="dcterms:W3CDTF">2020-04-20T15:30:22Z</dcterms:modified>
</cp:coreProperties>
</file>